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Raleway" pitchFamily="2" charset="0"/>
      <p:regular r:id="rId20"/>
    </p:embeddedFont>
    <p:embeddedFont>
      <p:font typeface="Raleway Italics" panose="020B0604020202020204" charset="0"/>
      <p:regular r:id="rId21"/>
    </p:embeddedFont>
    <p:embeddedFont>
      <p:font typeface="Raleway Medium" pitchFamily="2" charset="0"/>
      <p:regular r:id="rId22"/>
    </p:embeddedFont>
    <p:embeddedFont>
      <p:font typeface="Raleway Semi-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6" d="100"/>
          <a:sy n="36" d="100"/>
        </p:scale>
        <p:origin x="11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2" Type="http://schemas.openxmlformats.org/officeDocument/2006/relationships/hyperlink" Target="https://colab.research.google.com/drive/15xfqWrQOctVyeAT1MpRn3q84DdY8msH2?usp=sharing"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416110"/>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19200" y="3063538"/>
            <a:ext cx="9710522" cy="4210050"/>
          </a:xfrm>
          <a:prstGeom prst="rect">
            <a:avLst/>
          </a:prstGeom>
        </p:spPr>
        <p:txBody>
          <a:bodyPr lIns="0" tIns="0" rIns="0" bIns="0" rtlCol="0" anchor="t">
            <a:spAutoFit/>
          </a:bodyPr>
          <a:lstStyle/>
          <a:p>
            <a:pPr>
              <a:lnSpc>
                <a:spcPts val="8100"/>
              </a:lnSpc>
            </a:pPr>
            <a:r>
              <a:rPr lang="en-US" sz="9000" spc="-413">
                <a:solidFill>
                  <a:srgbClr val="00694C"/>
                </a:solidFill>
                <a:latin typeface="Raleway Medium"/>
              </a:rPr>
              <a:t>Analisis data perusahaan </a:t>
            </a:r>
          </a:p>
          <a:p>
            <a:pPr>
              <a:lnSpc>
                <a:spcPts val="8100"/>
              </a:lnSpc>
            </a:pPr>
            <a:r>
              <a:rPr lang="en-US" sz="9000" spc="-413">
                <a:solidFill>
                  <a:srgbClr val="00694C"/>
                </a:solidFill>
                <a:latin typeface="Raleway Medium"/>
              </a:rPr>
              <a:t>Bike-sharing rental</a:t>
            </a:r>
          </a:p>
          <a:p>
            <a:pPr marL="0" lvl="1" indent="0">
              <a:lnSpc>
                <a:spcPts val="8100"/>
              </a:lnSpc>
            </a:pPr>
            <a:endParaRPr lang="en-US" sz="9000" spc="-413">
              <a:solidFill>
                <a:srgbClr val="00694C"/>
              </a:solidFill>
              <a:latin typeface="Raleway Medium"/>
            </a:endParaRPr>
          </a:p>
        </p:txBody>
      </p:sp>
      <p:sp>
        <p:nvSpPr>
          <p:cNvPr id="5" name="TextBox 5"/>
          <p:cNvSpPr txBox="1"/>
          <p:nvPr/>
        </p:nvSpPr>
        <p:spPr>
          <a:xfrm>
            <a:off x="1219200" y="6521113"/>
            <a:ext cx="9179504" cy="752475"/>
          </a:xfrm>
          <a:prstGeom prst="rect">
            <a:avLst/>
          </a:prstGeom>
        </p:spPr>
        <p:txBody>
          <a:bodyPr lIns="0" tIns="0" rIns="0" bIns="0" rtlCol="0" anchor="t">
            <a:spAutoFit/>
          </a:bodyPr>
          <a:lstStyle/>
          <a:p>
            <a:pPr marL="0" lvl="1" indent="0">
              <a:lnSpc>
                <a:spcPts val="5400"/>
              </a:lnSpc>
            </a:pPr>
            <a:r>
              <a:rPr lang="en-US" sz="6000" spc="-276">
                <a:solidFill>
                  <a:srgbClr val="00694C"/>
                </a:solidFill>
                <a:latin typeface="Raleway Medium"/>
              </a:rPr>
              <a:t>Trends and challenges</a:t>
            </a:r>
          </a:p>
        </p:txBody>
      </p:sp>
      <p:sp>
        <p:nvSpPr>
          <p:cNvPr id="6" name="TextBox 6"/>
          <p:cNvSpPr txBox="1"/>
          <p:nvPr/>
        </p:nvSpPr>
        <p:spPr>
          <a:xfrm>
            <a:off x="1219200" y="1104900"/>
            <a:ext cx="9179504" cy="381003"/>
          </a:xfrm>
          <a:prstGeom prst="rect">
            <a:avLst/>
          </a:prstGeom>
        </p:spPr>
        <p:txBody>
          <a:bodyPr lIns="0" tIns="0" rIns="0" bIns="0" rtlCol="0" anchor="t">
            <a:spAutoFit/>
          </a:bodyPr>
          <a:lstStyle/>
          <a:p>
            <a:pPr marL="0" lvl="1" indent="0">
              <a:lnSpc>
                <a:spcPts val="2700"/>
              </a:lnSpc>
            </a:pPr>
            <a:r>
              <a:rPr lang="en-US" sz="3000" spc="-138">
                <a:solidFill>
                  <a:srgbClr val="00694C"/>
                </a:solidFill>
                <a:latin typeface="Raleway Medium"/>
              </a:rPr>
              <a:t>Portofolio by M Riziq Sirfatullah Alfarizi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Freeform 2"/>
          <p:cNvSpPr/>
          <p:nvPr/>
        </p:nvSpPr>
        <p:spPr>
          <a:xfrm>
            <a:off x="1247843" y="3484715"/>
            <a:ext cx="7084117" cy="5323709"/>
          </a:xfrm>
          <a:custGeom>
            <a:avLst/>
            <a:gdLst/>
            <a:ahLst/>
            <a:cxnLst/>
            <a:rect l="l" t="t" r="r" b="b"/>
            <a:pathLst>
              <a:path w="7084117" h="5323709">
                <a:moveTo>
                  <a:pt x="0" y="0"/>
                </a:moveTo>
                <a:lnTo>
                  <a:pt x="7084117" y="0"/>
                </a:lnTo>
                <a:lnTo>
                  <a:pt x="7084117" y="5323709"/>
                </a:lnTo>
                <a:lnTo>
                  <a:pt x="0" y="5323709"/>
                </a:lnTo>
                <a:lnTo>
                  <a:pt x="0" y="0"/>
                </a:lnTo>
                <a:close/>
              </a:path>
            </a:pathLst>
          </a:custGeom>
          <a:blipFill>
            <a:blip r:embed="rId2"/>
            <a:stretch>
              <a:fillRect t="-6034"/>
            </a:stretch>
          </a:blipFill>
        </p:spPr>
      </p:sp>
      <p:sp>
        <p:nvSpPr>
          <p:cNvPr id="3" name="Freeform 3"/>
          <p:cNvSpPr/>
          <p:nvPr/>
        </p:nvSpPr>
        <p:spPr>
          <a:xfrm>
            <a:off x="9890004" y="3324089"/>
            <a:ext cx="7084117" cy="5644962"/>
          </a:xfrm>
          <a:custGeom>
            <a:avLst/>
            <a:gdLst/>
            <a:ahLst/>
            <a:cxnLst/>
            <a:rect l="l" t="t" r="r" b="b"/>
            <a:pathLst>
              <a:path w="7084117" h="5644962">
                <a:moveTo>
                  <a:pt x="0" y="0"/>
                </a:moveTo>
                <a:lnTo>
                  <a:pt x="7084118" y="0"/>
                </a:lnTo>
                <a:lnTo>
                  <a:pt x="7084118" y="5644962"/>
                </a:lnTo>
                <a:lnTo>
                  <a:pt x="0" y="5644962"/>
                </a:lnTo>
                <a:lnTo>
                  <a:pt x="0" y="0"/>
                </a:lnTo>
                <a:close/>
              </a:path>
            </a:pathLst>
          </a:custGeom>
          <a:blipFill>
            <a:blip r:embed="rId3"/>
            <a:stretch>
              <a:fillRect/>
            </a:stretch>
          </a:blipFill>
        </p:spPr>
      </p:sp>
      <p:sp>
        <p:nvSpPr>
          <p:cNvPr id="4" name="TextBox 4"/>
          <p:cNvSpPr txBox="1"/>
          <p:nvPr/>
        </p:nvSpPr>
        <p:spPr>
          <a:xfrm>
            <a:off x="1247843" y="2453504"/>
            <a:ext cx="7084117" cy="461010"/>
          </a:xfrm>
          <a:prstGeom prst="rect">
            <a:avLst/>
          </a:prstGeom>
        </p:spPr>
        <p:txBody>
          <a:bodyPr lIns="0" tIns="0" rIns="0" bIns="0" rtlCol="0" anchor="t">
            <a:spAutoFit/>
          </a:bodyPr>
          <a:lstStyle/>
          <a:p>
            <a:pPr marL="0" lvl="1" indent="0" algn="ctr">
              <a:lnSpc>
                <a:spcPts val="3239"/>
              </a:lnSpc>
            </a:pPr>
            <a:r>
              <a:rPr lang="en-US" sz="3599" spc="-165">
                <a:solidFill>
                  <a:srgbClr val="FBF6F1"/>
                </a:solidFill>
                <a:latin typeface="Raleway Medium"/>
              </a:rPr>
              <a:t>Perbandingan Tahun 2011 dan 2012</a:t>
            </a:r>
          </a:p>
        </p:txBody>
      </p:sp>
      <p:sp>
        <p:nvSpPr>
          <p:cNvPr id="5" name="TextBox 5"/>
          <p:cNvSpPr txBox="1"/>
          <p:nvPr/>
        </p:nvSpPr>
        <p:spPr>
          <a:xfrm>
            <a:off x="5601941" y="821055"/>
            <a:ext cx="7084117" cy="1238249"/>
          </a:xfrm>
          <a:prstGeom prst="rect">
            <a:avLst/>
          </a:prstGeom>
        </p:spPr>
        <p:txBody>
          <a:bodyPr lIns="0" tIns="0" rIns="0" bIns="0" rtlCol="0" anchor="t">
            <a:spAutoFit/>
          </a:bodyPr>
          <a:lstStyle/>
          <a:p>
            <a:pPr marL="0" lvl="1" indent="0" algn="ctr">
              <a:lnSpc>
                <a:spcPts val="8999"/>
              </a:lnSpc>
            </a:pPr>
            <a:r>
              <a:rPr lang="en-US" sz="9999" spc="-459">
                <a:solidFill>
                  <a:srgbClr val="FBF6F1"/>
                </a:solidFill>
                <a:latin typeface="Raleway Medium"/>
              </a:rPr>
              <a:t>Visualization </a:t>
            </a:r>
          </a:p>
        </p:txBody>
      </p:sp>
      <p:sp>
        <p:nvSpPr>
          <p:cNvPr id="6" name="TextBox 6"/>
          <p:cNvSpPr txBox="1"/>
          <p:nvPr/>
        </p:nvSpPr>
        <p:spPr>
          <a:xfrm>
            <a:off x="9890004" y="2299267"/>
            <a:ext cx="7084117" cy="870585"/>
          </a:xfrm>
          <a:prstGeom prst="rect">
            <a:avLst/>
          </a:prstGeom>
        </p:spPr>
        <p:txBody>
          <a:bodyPr lIns="0" tIns="0" rIns="0" bIns="0" rtlCol="0" anchor="t">
            <a:spAutoFit/>
          </a:bodyPr>
          <a:lstStyle/>
          <a:p>
            <a:pPr marL="0" lvl="1" indent="0" algn="ctr">
              <a:lnSpc>
                <a:spcPts val="3239"/>
              </a:lnSpc>
            </a:pPr>
            <a:r>
              <a:rPr lang="en-US" sz="3599" spc="-165">
                <a:solidFill>
                  <a:srgbClr val="FBF6F1"/>
                </a:solidFill>
                <a:latin typeface="Raleway Medium"/>
              </a:rPr>
              <a:t>pengguna casual dan registered dari setiap musim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76149" y="3729403"/>
            <a:ext cx="6983100" cy="6137209"/>
          </a:xfrm>
          <a:custGeom>
            <a:avLst/>
            <a:gdLst/>
            <a:ahLst/>
            <a:cxnLst/>
            <a:rect l="l" t="t" r="r" b="b"/>
            <a:pathLst>
              <a:path w="6983100" h="6137209">
                <a:moveTo>
                  <a:pt x="0" y="0"/>
                </a:moveTo>
                <a:lnTo>
                  <a:pt x="6983099" y="0"/>
                </a:lnTo>
                <a:lnTo>
                  <a:pt x="6983099" y="6137208"/>
                </a:lnTo>
                <a:lnTo>
                  <a:pt x="0" y="6137208"/>
                </a:lnTo>
                <a:lnTo>
                  <a:pt x="0" y="0"/>
                </a:lnTo>
                <a:close/>
              </a:path>
            </a:pathLst>
          </a:custGeom>
          <a:blipFill>
            <a:blip r:embed="rId2"/>
            <a:stretch>
              <a:fillRect/>
            </a:stretch>
          </a:blipFill>
        </p:spPr>
      </p:sp>
      <p:sp>
        <p:nvSpPr>
          <p:cNvPr id="3" name="Freeform 3"/>
          <p:cNvSpPr/>
          <p:nvPr/>
        </p:nvSpPr>
        <p:spPr>
          <a:xfrm>
            <a:off x="9518948" y="4214471"/>
            <a:ext cx="7120709" cy="5652140"/>
          </a:xfrm>
          <a:custGeom>
            <a:avLst/>
            <a:gdLst/>
            <a:ahLst/>
            <a:cxnLst/>
            <a:rect l="l" t="t" r="r" b="b"/>
            <a:pathLst>
              <a:path w="7120709" h="5652140">
                <a:moveTo>
                  <a:pt x="0" y="0"/>
                </a:moveTo>
                <a:lnTo>
                  <a:pt x="7120709" y="0"/>
                </a:lnTo>
                <a:lnTo>
                  <a:pt x="7120709" y="5652140"/>
                </a:lnTo>
                <a:lnTo>
                  <a:pt x="0" y="5652140"/>
                </a:lnTo>
                <a:lnTo>
                  <a:pt x="0" y="0"/>
                </a:lnTo>
                <a:close/>
              </a:path>
            </a:pathLst>
          </a:custGeom>
          <a:blipFill>
            <a:blip r:embed="rId3"/>
            <a:stretch>
              <a:fillRect/>
            </a:stretch>
          </a:blipFill>
        </p:spPr>
      </p:sp>
      <p:sp>
        <p:nvSpPr>
          <p:cNvPr id="4" name="TextBox 4"/>
          <p:cNvSpPr txBox="1"/>
          <p:nvPr/>
        </p:nvSpPr>
        <p:spPr>
          <a:xfrm>
            <a:off x="5601941" y="1304925"/>
            <a:ext cx="7084117" cy="1238249"/>
          </a:xfrm>
          <a:prstGeom prst="rect">
            <a:avLst/>
          </a:prstGeom>
        </p:spPr>
        <p:txBody>
          <a:bodyPr lIns="0" tIns="0" rIns="0" bIns="0" rtlCol="0" anchor="t">
            <a:spAutoFit/>
          </a:bodyPr>
          <a:lstStyle/>
          <a:p>
            <a:pPr marL="0" lvl="1" indent="0" algn="ctr">
              <a:lnSpc>
                <a:spcPts val="8999"/>
              </a:lnSpc>
            </a:pPr>
            <a:r>
              <a:rPr lang="en-US" sz="9999" spc="-459">
                <a:solidFill>
                  <a:srgbClr val="FBF6F1"/>
                </a:solidFill>
                <a:latin typeface="Raleway Medium"/>
              </a:rPr>
              <a:t>Visualization </a:t>
            </a:r>
          </a:p>
        </p:txBody>
      </p:sp>
      <p:sp>
        <p:nvSpPr>
          <p:cNvPr id="5" name="TextBox 5"/>
          <p:cNvSpPr txBox="1"/>
          <p:nvPr/>
        </p:nvSpPr>
        <p:spPr>
          <a:xfrm>
            <a:off x="1275131" y="3040512"/>
            <a:ext cx="7084117" cy="525779"/>
          </a:xfrm>
          <a:prstGeom prst="rect">
            <a:avLst/>
          </a:prstGeom>
        </p:spPr>
        <p:txBody>
          <a:bodyPr lIns="0" tIns="0" rIns="0" bIns="0" rtlCol="0" anchor="t">
            <a:spAutoFit/>
          </a:bodyPr>
          <a:lstStyle/>
          <a:p>
            <a:pPr marL="0" lvl="1" indent="0" algn="ctr">
              <a:lnSpc>
                <a:spcPts val="3869"/>
              </a:lnSpc>
            </a:pPr>
            <a:r>
              <a:rPr lang="en-US" sz="4299" spc="-197">
                <a:solidFill>
                  <a:srgbClr val="00694C"/>
                </a:solidFill>
                <a:latin typeface="Raleway Medium"/>
              </a:rPr>
              <a:t>korelasi antara data </a:t>
            </a:r>
          </a:p>
        </p:txBody>
      </p:sp>
      <p:sp>
        <p:nvSpPr>
          <p:cNvPr id="6" name="TextBox 6"/>
          <p:cNvSpPr txBox="1"/>
          <p:nvPr/>
        </p:nvSpPr>
        <p:spPr>
          <a:xfrm>
            <a:off x="9144000" y="2999554"/>
            <a:ext cx="7084117" cy="1219200"/>
          </a:xfrm>
          <a:prstGeom prst="rect">
            <a:avLst/>
          </a:prstGeom>
        </p:spPr>
        <p:txBody>
          <a:bodyPr lIns="0" tIns="0" rIns="0" bIns="0" rtlCol="0" anchor="t">
            <a:spAutoFit/>
          </a:bodyPr>
          <a:lstStyle/>
          <a:p>
            <a:pPr algn="ctr">
              <a:lnSpc>
                <a:spcPts val="3149"/>
              </a:lnSpc>
            </a:pPr>
            <a:r>
              <a:rPr lang="en-US" sz="3499" spc="-160">
                <a:solidFill>
                  <a:srgbClr val="00694C"/>
                </a:solidFill>
                <a:latin typeface="Raleway Medium"/>
              </a:rPr>
              <a:t>Distribusi Bike-sharing rental sepeda berdasarkan jam</a:t>
            </a:r>
          </a:p>
          <a:p>
            <a:pPr marL="0" lvl="1" indent="0" algn="ctr">
              <a:lnSpc>
                <a:spcPts val="3149"/>
              </a:lnSpc>
            </a:pPr>
            <a:endParaRPr lang="en-US" sz="3499" spc="-160">
              <a:solidFill>
                <a:srgbClr val="00694C"/>
              </a:solidFill>
              <a:latin typeface="Raleway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398796" y="1247775"/>
            <a:ext cx="13490408" cy="1000126"/>
          </a:xfrm>
          <a:prstGeom prst="rect">
            <a:avLst/>
          </a:prstGeom>
        </p:spPr>
        <p:txBody>
          <a:bodyPr lIns="0" tIns="0" rIns="0" bIns="0" rtlCol="0" anchor="t">
            <a:spAutoFit/>
          </a:bodyPr>
          <a:lstStyle/>
          <a:p>
            <a:pPr marL="0" lvl="1" indent="0" algn="ctr">
              <a:lnSpc>
                <a:spcPts val="7200"/>
              </a:lnSpc>
            </a:pPr>
            <a:r>
              <a:rPr lang="en-US" sz="8000" spc="-368">
                <a:solidFill>
                  <a:srgbClr val="00694C"/>
                </a:solidFill>
                <a:latin typeface="Raleway Medium"/>
              </a:rPr>
              <a:t>Conclusion</a:t>
            </a:r>
          </a:p>
        </p:txBody>
      </p:sp>
      <p:sp>
        <p:nvSpPr>
          <p:cNvPr id="3" name="Freeform 3"/>
          <p:cNvSpPr/>
          <p:nvPr/>
        </p:nvSpPr>
        <p:spPr>
          <a:xfrm>
            <a:off x="1028700" y="3160322"/>
            <a:ext cx="6205531" cy="5494716"/>
          </a:xfrm>
          <a:custGeom>
            <a:avLst/>
            <a:gdLst/>
            <a:ahLst/>
            <a:cxnLst/>
            <a:rect l="l" t="t" r="r" b="b"/>
            <a:pathLst>
              <a:path w="6205531" h="5494716">
                <a:moveTo>
                  <a:pt x="0" y="0"/>
                </a:moveTo>
                <a:lnTo>
                  <a:pt x="6205531" y="0"/>
                </a:lnTo>
                <a:lnTo>
                  <a:pt x="6205531" y="5494716"/>
                </a:lnTo>
                <a:lnTo>
                  <a:pt x="0" y="5494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634011" y="3103172"/>
            <a:ext cx="9625289" cy="5863590"/>
          </a:xfrm>
          <a:prstGeom prst="rect">
            <a:avLst/>
          </a:prstGeom>
        </p:spPr>
        <p:txBody>
          <a:bodyPr lIns="0" tIns="0" rIns="0" bIns="0" rtlCol="0" anchor="t">
            <a:spAutoFit/>
          </a:bodyPr>
          <a:lstStyle/>
          <a:p>
            <a:pPr marL="518160" lvl="1" indent="-259080">
              <a:lnSpc>
                <a:spcPts val="3359"/>
              </a:lnSpc>
              <a:spcBef>
                <a:spcPct val="0"/>
              </a:spcBef>
              <a:buFont typeface="Arial"/>
              <a:buChar char="•"/>
            </a:pPr>
            <a:r>
              <a:rPr lang="en-US" sz="2400">
                <a:solidFill>
                  <a:srgbClr val="00694C"/>
                </a:solidFill>
                <a:latin typeface="Raleway"/>
              </a:rPr>
              <a:t>pertanyaan 1: terlihat tren penyewaan sepeda dari tahun 2011-2012 ini mengalami kenaikan dari pada tahun 2011 bulan januari(01) sampai dengan juni (06), dan mengamlami sedikit penurunan pada tahun 2011 bulan juni(06) sampai akhir tahun 2011 bulan desember, dan mengamali kenaikan yang sangat signifikan pada awal tahun 2012 kemudia mengalami penurunan kembali di akhir tahun 2012. terlihat juga ada pola kenaikan dan penurunan dalam akhir tahun hal ini karena ada pergantian musim.</a:t>
            </a:r>
          </a:p>
          <a:p>
            <a:pPr marL="518160" lvl="1" indent="-259080">
              <a:lnSpc>
                <a:spcPts val="3359"/>
              </a:lnSpc>
              <a:spcBef>
                <a:spcPct val="0"/>
              </a:spcBef>
              <a:buFont typeface="Arial"/>
              <a:buChar char="•"/>
            </a:pPr>
            <a:r>
              <a:rPr lang="en-US" sz="2400">
                <a:solidFill>
                  <a:srgbClr val="00694C"/>
                </a:solidFill>
                <a:latin typeface="Raleway"/>
              </a:rPr>
              <a:t>pertanyaan 2: terlihat ada perbedaan signifikan dalam jumlah sepeda yang disewa antara tahun 2011 dan 2012.</a:t>
            </a:r>
          </a:p>
          <a:p>
            <a:pPr marL="518160" lvl="1" indent="-259080">
              <a:lnSpc>
                <a:spcPts val="3359"/>
              </a:lnSpc>
              <a:spcBef>
                <a:spcPct val="0"/>
              </a:spcBef>
              <a:buFont typeface="Arial"/>
              <a:buChar char="•"/>
            </a:pPr>
            <a:r>
              <a:rPr lang="en-US" sz="2400">
                <a:solidFill>
                  <a:srgbClr val="00694C"/>
                </a:solidFill>
                <a:latin typeface="Raleway"/>
              </a:rPr>
              <a:t>pertanyaan 3: terlihat banyaknya pengguna casual dan registered di musim gugur. dan yang terkecil ada di musim semi</a:t>
            </a:r>
          </a:p>
          <a:p>
            <a:pPr>
              <a:lnSpc>
                <a:spcPts val="3359"/>
              </a:lnSpc>
              <a:spcBef>
                <a:spcPct val="0"/>
              </a:spcBef>
            </a:pPr>
            <a:endParaRPr lang="en-US" sz="2400">
              <a:solidFill>
                <a:srgbClr val="00694C"/>
              </a:solidFill>
              <a:latin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3067919" y="2613660"/>
            <a:ext cx="6771612" cy="5811275"/>
          </a:xfrm>
          <a:custGeom>
            <a:avLst/>
            <a:gdLst/>
            <a:ahLst/>
            <a:cxnLst/>
            <a:rect l="l" t="t" r="r" b="b"/>
            <a:pathLst>
              <a:path w="6771612" h="5811275">
                <a:moveTo>
                  <a:pt x="0" y="0"/>
                </a:moveTo>
                <a:lnTo>
                  <a:pt x="6771612" y="0"/>
                </a:lnTo>
                <a:lnTo>
                  <a:pt x="6771612" y="5811275"/>
                </a:lnTo>
                <a:lnTo>
                  <a:pt x="0" y="58112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398796" y="1247775"/>
            <a:ext cx="13490408" cy="1000126"/>
          </a:xfrm>
          <a:prstGeom prst="rect">
            <a:avLst/>
          </a:prstGeom>
        </p:spPr>
        <p:txBody>
          <a:bodyPr lIns="0" tIns="0" rIns="0" bIns="0" rtlCol="0" anchor="t">
            <a:spAutoFit/>
          </a:bodyPr>
          <a:lstStyle/>
          <a:p>
            <a:pPr marL="0" lvl="1" indent="0" algn="ctr">
              <a:lnSpc>
                <a:spcPts val="7200"/>
              </a:lnSpc>
            </a:pPr>
            <a:r>
              <a:rPr lang="en-US" sz="8000" spc="-368">
                <a:solidFill>
                  <a:srgbClr val="00694C"/>
                </a:solidFill>
                <a:latin typeface="Raleway Medium"/>
              </a:rPr>
              <a:t>Conclusion</a:t>
            </a:r>
          </a:p>
        </p:txBody>
      </p:sp>
      <p:sp>
        <p:nvSpPr>
          <p:cNvPr id="4" name="TextBox 4"/>
          <p:cNvSpPr txBox="1"/>
          <p:nvPr/>
        </p:nvSpPr>
        <p:spPr>
          <a:xfrm>
            <a:off x="1028700" y="2556510"/>
            <a:ext cx="12253845" cy="670179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00694C"/>
                </a:solidFill>
                <a:latin typeface="Raleway"/>
              </a:rPr>
              <a:t>pertanyaan 4: Suhu (temp): Korelasi positif kuat (0.40), menunjukkan hubungan positif antara suhu dan jumlah sepeda yang disewa (cnt).</a:t>
            </a:r>
          </a:p>
          <a:p>
            <a:pPr marL="1036320" lvl="2" indent="-345440">
              <a:lnSpc>
                <a:spcPts val="3359"/>
              </a:lnSpc>
              <a:buFont typeface="Arial"/>
              <a:buChar char="⚬"/>
            </a:pPr>
            <a:r>
              <a:rPr lang="en-US" sz="2400">
                <a:solidFill>
                  <a:srgbClr val="00694C"/>
                </a:solidFill>
                <a:latin typeface="Raleway"/>
              </a:rPr>
              <a:t>Feeling Temperature (atemp): Korelasi positif kuat (0.40), menunjukkan hubungan positif antara persepsi suhu dan jumlah sepeda yang disewa (cnt).</a:t>
            </a:r>
          </a:p>
          <a:p>
            <a:pPr marL="1036320" lvl="2" indent="-345440">
              <a:lnSpc>
                <a:spcPts val="3359"/>
              </a:lnSpc>
              <a:buFont typeface="Arial"/>
              <a:buChar char="⚬"/>
            </a:pPr>
            <a:r>
              <a:rPr lang="en-US" sz="2400">
                <a:solidFill>
                  <a:srgbClr val="00694C"/>
                </a:solidFill>
                <a:latin typeface="Raleway"/>
              </a:rPr>
              <a:t>Humidity (hum): Korelasi negatif sedang (-0.32), menunjukkan hubungan negatif antara kelembaban dan jumlah sepeda yang disewa (cnt).</a:t>
            </a:r>
          </a:p>
          <a:p>
            <a:pPr marL="1036320" lvl="2" indent="-345440">
              <a:lnSpc>
                <a:spcPts val="3359"/>
              </a:lnSpc>
              <a:buFont typeface="Arial"/>
              <a:buChar char="⚬"/>
            </a:pPr>
            <a:r>
              <a:rPr lang="en-US" sz="2400">
                <a:solidFill>
                  <a:srgbClr val="00694C"/>
                </a:solidFill>
                <a:latin typeface="Raleway"/>
              </a:rPr>
              <a:t>Wind Speed (windspeed): Korelasi positif rendah (0.09), menunjukkan hubungan positif yang lemah antara kecepatan angin dan jumlah sepeda yang disewa (cnt).</a:t>
            </a:r>
          </a:p>
          <a:p>
            <a:pPr marL="518160" lvl="1" indent="-259080">
              <a:lnSpc>
                <a:spcPts val="3359"/>
              </a:lnSpc>
              <a:buFont typeface="Arial"/>
              <a:buChar char="•"/>
            </a:pPr>
            <a:r>
              <a:rPr lang="en-US" sz="2400">
                <a:solidFill>
                  <a:srgbClr val="00694C"/>
                </a:solidFill>
                <a:latin typeface="Raleway"/>
              </a:rPr>
              <a:t>pertanyaan 5: terlihat pada jam 17.00 banyak sekali sepeda yang disewa, hal ini berarti rata-rata pengguna menyewa sepeda pada malam hari antara jam 16.00 - 19.00. dan pada jam 20.00 malam terlihat mengalami penurunan secara drastis. sedangkan di pagi hari, terlihat di jam 8 pagi banyak sekali pengguna menyewa sepeda hal ini karena kebanyakan manusia di jam 8 pagi akan pergi sekola atau bekerja</a:t>
            </a:r>
          </a:p>
          <a:p>
            <a:pPr>
              <a:lnSpc>
                <a:spcPts val="3359"/>
              </a:lnSpc>
              <a:spcBef>
                <a:spcPct val="0"/>
              </a:spcBef>
            </a:pPr>
            <a:endParaRPr lang="en-US" sz="2400">
              <a:solidFill>
                <a:srgbClr val="00694C"/>
              </a:solidFill>
              <a:latin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nSpc>
                <a:spcPts val="13331"/>
              </a:lnSpc>
            </a:pPr>
            <a:r>
              <a:rPr lang="en-US" sz="14812" spc="-681">
                <a:solidFill>
                  <a:srgbClr val="00694C"/>
                </a:solidFill>
                <a:latin typeface="Raleway Medium"/>
              </a:rPr>
              <a:t>Thank you very much!</a:t>
            </a:r>
          </a:p>
        </p:txBody>
      </p:sp>
      <p:sp>
        <p:nvSpPr>
          <p:cNvPr id="4" name="TextBox 4"/>
          <p:cNvSpPr txBox="1"/>
          <p:nvPr/>
        </p:nvSpPr>
        <p:spPr>
          <a:xfrm>
            <a:off x="1219200" y="1104900"/>
            <a:ext cx="9179504" cy="381003"/>
          </a:xfrm>
          <a:prstGeom prst="rect">
            <a:avLst/>
          </a:prstGeom>
        </p:spPr>
        <p:txBody>
          <a:bodyPr lIns="0" tIns="0" rIns="0" bIns="0" rtlCol="0" anchor="t">
            <a:spAutoFit/>
          </a:bodyPr>
          <a:lstStyle/>
          <a:p>
            <a:pPr marL="0" lvl="1" indent="0">
              <a:lnSpc>
                <a:spcPts val="2700"/>
              </a:lnSpc>
            </a:pPr>
            <a:r>
              <a:rPr lang="en-US" sz="3000" spc="-138">
                <a:solidFill>
                  <a:srgbClr val="00694C"/>
                </a:solidFill>
                <a:latin typeface="Raleway Medium"/>
              </a:rPr>
              <a:t>Portofolio by M Riziq Sirfatullah Alfarizi</a:t>
            </a:r>
          </a:p>
        </p:txBody>
      </p:sp>
      <p:sp>
        <p:nvSpPr>
          <p:cNvPr id="5" name="Freeform 5"/>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2319" y="1791484"/>
            <a:ext cx="5679498" cy="6879792"/>
            <a:chOff x="0" y="0"/>
            <a:chExt cx="1266271" cy="1533882"/>
          </a:xfrm>
        </p:grpSpPr>
        <p:sp>
          <p:nvSpPr>
            <p:cNvPr id="3" name="Freeform 3"/>
            <p:cNvSpPr/>
            <p:nvPr/>
          </p:nvSpPr>
          <p:spPr>
            <a:xfrm>
              <a:off x="0" y="0"/>
              <a:ext cx="1266271" cy="1533882"/>
            </a:xfrm>
            <a:custGeom>
              <a:avLst/>
              <a:gdLst/>
              <a:ahLst/>
              <a:cxnLst/>
              <a:rect l="l" t="t" r="r" b="b"/>
              <a:pathLst>
                <a:path w="1266271" h="1533882">
                  <a:moveTo>
                    <a:pt x="10905" y="0"/>
                  </a:moveTo>
                  <a:lnTo>
                    <a:pt x="1255366" y="0"/>
                  </a:lnTo>
                  <a:cubicBezTo>
                    <a:pt x="1261388" y="0"/>
                    <a:pt x="1266271" y="4882"/>
                    <a:pt x="1266271" y="10905"/>
                  </a:cubicBezTo>
                  <a:lnTo>
                    <a:pt x="1266271" y="1522977"/>
                  </a:lnTo>
                  <a:cubicBezTo>
                    <a:pt x="1266271" y="1525869"/>
                    <a:pt x="1265122" y="1528643"/>
                    <a:pt x="1263077" y="1530688"/>
                  </a:cubicBezTo>
                  <a:cubicBezTo>
                    <a:pt x="1261032" y="1532733"/>
                    <a:pt x="1258258" y="1533882"/>
                    <a:pt x="1255366" y="1533882"/>
                  </a:cubicBezTo>
                  <a:lnTo>
                    <a:pt x="10905" y="1533882"/>
                  </a:lnTo>
                  <a:cubicBezTo>
                    <a:pt x="8013" y="1533882"/>
                    <a:pt x="5239" y="1532733"/>
                    <a:pt x="3194" y="1530688"/>
                  </a:cubicBezTo>
                  <a:cubicBezTo>
                    <a:pt x="1149" y="1528643"/>
                    <a:pt x="0" y="1525869"/>
                    <a:pt x="0" y="1522977"/>
                  </a:cubicBezTo>
                  <a:lnTo>
                    <a:pt x="0" y="10905"/>
                  </a:lnTo>
                  <a:cubicBezTo>
                    <a:pt x="0" y="8013"/>
                    <a:pt x="1149" y="5239"/>
                    <a:pt x="3194" y="3194"/>
                  </a:cubicBezTo>
                  <a:cubicBezTo>
                    <a:pt x="5239" y="1149"/>
                    <a:pt x="8013" y="0"/>
                    <a:pt x="10905" y="0"/>
                  </a:cubicBezTo>
                  <a:close/>
                </a:path>
              </a:pathLst>
            </a:custGeom>
            <a:solidFill>
              <a:srgbClr val="A9DFD0"/>
            </a:solidFill>
          </p:spPr>
        </p:sp>
        <p:sp>
          <p:nvSpPr>
            <p:cNvPr id="4" name="TextBox 4"/>
            <p:cNvSpPr txBox="1"/>
            <p:nvPr/>
          </p:nvSpPr>
          <p:spPr>
            <a:xfrm>
              <a:off x="0" y="-38100"/>
              <a:ext cx="1266271" cy="15719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123950" y="1791484"/>
            <a:ext cx="6796236" cy="6731333"/>
          </a:xfrm>
          <a:custGeom>
            <a:avLst/>
            <a:gdLst/>
            <a:ahLst/>
            <a:cxnLst/>
            <a:rect l="l" t="t" r="r" b="b"/>
            <a:pathLst>
              <a:path w="6796236" h="6731333">
                <a:moveTo>
                  <a:pt x="0" y="0"/>
                </a:moveTo>
                <a:lnTo>
                  <a:pt x="6796236" y="0"/>
                </a:lnTo>
                <a:lnTo>
                  <a:pt x="6796236" y="6731333"/>
                </a:lnTo>
                <a:lnTo>
                  <a:pt x="0" y="6731333"/>
                </a:lnTo>
                <a:lnTo>
                  <a:pt x="0" y="0"/>
                </a:lnTo>
                <a:close/>
              </a:path>
            </a:pathLst>
          </a:custGeom>
          <a:blipFill>
            <a:blip r:embed="rId2"/>
            <a:stretch>
              <a:fillRect b="-964"/>
            </a:stretch>
          </a:blipFill>
        </p:spPr>
      </p:sp>
      <p:sp>
        <p:nvSpPr>
          <p:cNvPr id="6" name="Freeform 6"/>
          <p:cNvSpPr/>
          <p:nvPr/>
        </p:nvSpPr>
        <p:spPr>
          <a:xfrm>
            <a:off x="-1413322" y="-370332"/>
            <a:ext cx="7315200" cy="1399032"/>
          </a:xfrm>
          <a:custGeom>
            <a:avLst/>
            <a:gdLst/>
            <a:ahLst/>
            <a:cxnLst/>
            <a:rect l="l" t="t" r="r" b="b"/>
            <a:pathLst>
              <a:path w="7315200" h="1399032">
                <a:moveTo>
                  <a:pt x="0" y="0"/>
                </a:moveTo>
                <a:lnTo>
                  <a:pt x="7315200" y="0"/>
                </a:lnTo>
                <a:lnTo>
                  <a:pt x="7315200" y="1399032"/>
                </a:lnTo>
                <a:lnTo>
                  <a:pt x="0" y="1399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1427537" y="9258300"/>
            <a:ext cx="7315200" cy="1399032"/>
          </a:xfrm>
          <a:custGeom>
            <a:avLst/>
            <a:gdLst/>
            <a:ahLst/>
            <a:cxnLst/>
            <a:rect l="l" t="t" r="r" b="b"/>
            <a:pathLst>
              <a:path w="7315200" h="1399032">
                <a:moveTo>
                  <a:pt x="0" y="0"/>
                </a:moveTo>
                <a:lnTo>
                  <a:pt x="7315200" y="0"/>
                </a:lnTo>
                <a:lnTo>
                  <a:pt x="7315200" y="1399032"/>
                </a:lnTo>
                <a:lnTo>
                  <a:pt x="0" y="1399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3853538" y="532415"/>
            <a:ext cx="2463197" cy="2518139"/>
          </a:xfrm>
          <a:custGeom>
            <a:avLst/>
            <a:gdLst/>
            <a:ahLst/>
            <a:cxnLst/>
            <a:rect l="l" t="t" r="r" b="b"/>
            <a:pathLst>
              <a:path w="2463197" h="2518139">
                <a:moveTo>
                  <a:pt x="0" y="0"/>
                </a:moveTo>
                <a:lnTo>
                  <a:pt x="2463198" y="0"/>
                </a:lnTo>
                <a:lnTo>
                  <a:pt x="2463198" y="2518138"/>
                </a:lnTo>
                <a:lnTo>
                  <a:pt x="0" y="25181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7920186" y="2966567"/>
            <a:ext cx="16040100" cy="1889888"/>
          </a:xfrm>
          <a:prstGeom prst="rect">
            <a:avLst/>
          </a:prstGeom>
        </p:spPr>
        <p:txBody>
          <a:bodyPr lIns="0" tIns="0" rIns="0" bIns="0" rtlCol="0" anchor="t">
            <a:spAutoFit/>
          </a:bodyPr>
          <a:lstStyle/>
          <a:p>
            <a:pPr>
              <a:lnSpc>
                <a:spcPts val="7424"/>
              </a:lnSpc>
            </a:pPr>
            <a:r>
              <a:rPr lang="en-US" sz="6400" spc="-294">
                <a:solidFill>
                  <a:srgbClr val="00694C"/>
                </a:solidFill>
                <a:latin typeface="Raleway Medium"/>
              </a:rPr>
              <a:t>Portofolio by </a:t>
            </a:r>
          </a:p>
          <a:p>
            <a:pPr marL="0" lvl="1" indent="0">
              <a:lnSpc>
                <a:spcPts val="7424"/>
              </a:lnSpc>
            </a:pPr>
            <a:r>
              <a:rPr lang="en-US" sz="6400" spc="-294">
                <a:solidFill>
                  <a:srgbClr val="00694C"/>
                </a:solidFill>
                <a:latin typeface="Raleway Medium"/>
              </a:rPr>
              <a:t>M Riziq Sirfatullah Alfarizi</a:t>
            </a:r>
          </a:p>
        </p:txBody>
      </p:sp>
      <p:sp>
        <p:nvSpPr>
          <p:cNvPr id="10" name="TextBox 10"/>
          <p:cNvSpPr txBox="1"/>
          <p:nvPr/>
        </p:nvSpPr>
        <p:spPr>
          <a:xfrm>
            <a:off x="7920186" y="5116086"/>
            <a:ext cx="10367814" cy="2389632"/>
          </a:xfrm>
          <a:prstGeom prst="rect">
            <a:avLst/>
          </a:prstGeom>
        </p:spPr>
        <p:txBody>
          <a:bodyPr lIns="0" tIns="0" rIns="0" bIns="0" rtlCol="0" anchor="t">
            <a:spAutoFit/>
          </a:bodyPr>
          <a:lstStyle/>
          <a:p>
            <a:pPr>
              <a:lnSpc>
                <a:spcPts val="6263"/>
              </a:lnSpc>
            </a:pPr>
            <a:r>
              <a:rPr lang="en-US" sz="5400" spc="-248">
                <a:solidFill>
                  <a:srgbClr val="00694C"/>
                </a:solidFill>
                <a:latin typeface="Raleway Medium"/>
              </a:rPr>
              <a:t>Proyek Analisis data perusahaan </a:t>
            </a:r>
          </a:p>
          <a:p>
            <a:pPr>
              <a:lnSpc>
                <a:spcPts val="6263"/>
              </a:lnSpc>
            </a:pPr>
            <a:r>
              <a:rPr lang="en-US" sz="5400" spc="-248">
                <a:solidFill>
                  <a:srgbClr val="00694C"/>
                </a:solidFill>
                <a:latin typeface="Raleway Medium"/>
              </a:rPr>
              <a:t>Bike-sharing rental</a:t>
            </a:r>
          </a:p>
          <a:p>
            <a:pPr marL="0" lvl="1" indent="0">
              <a:lnSpc>
                <a:spcPts val="6263"/>
              </a:lnSpc>
            </a:pPr>
            <a:endParaRPr lang="en-US" sz="5400" spc="-248">
              <a:solidFill>
                <a:srgbClr val="00694C"/>
              </a:solidFill>
              <a:latin typeface="Raleway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219200" y="2864722"/>
            <a:ext cx="16040100" cy="1249343"/>
          </a:xfrm>
          <a:prstGeom prst="rect">
            <a:avLst/>
          </a:prstGeom>
        </p:spPr>
        <p:txBody>
          <a:bodyPr lIns="0" tIns="0" rIns="0" bIns="0" rtlCol="0" anchor="t">
            <a:spAutoFit/>
          </a:bodyPr>
          <a:lstStyle/>
          <a:p>
            <a:pPr marL="0" lvl="1" indent="0" algn="ctr">
              <a:lnSpc>
                <a:spcPts val="9037"/>
              </a:lnSpc>
            </a:pPr>
            <a:r>
              <a:rPr lang="en-US" sz="10041" spc="-461">
                <a:solidFill>
                  <a:srgbClr val="FBF6F1"/>
                </a:solidFill>
                <a:latin typeface="Raleway Medium"/>
              </a:rPr>
              <a:t>Link Google Colab</a:t>
            </a:r>
          </a:p>
        </p:txBody>
      </p:sp>
      <p:grpSp>
        <p:nvGrpSpPr>
          <p:cNvPr id="3" name="Group 3"/>
          <p:cNvGrpSpPr/>
          <p:nvPr/>
        </p:nvGrpSpPr>
        <p:grpSpPr>
          <a:xfrm>
            <a:off x="2882691" y="4518159"/>
            <a:ext cx="12451363" cy="3180344"/>
            <a:chOff x="0" y="0"/>
            <a:chExt cx="2776090" cy="709073"/>
          </a:xfrm>
        </p:grpSpPr>
        <p:sp>
          <p:nvSpPr>
            <p:cNvPr id="4" name="Freeform 4"/>
            <p:cNvSpPr/>
            <p:nvPr/>
          </p:nvSpPr>
          <p:spPr>
            <a:xfrm>
              <a:off x="0" y="0"/>
              <a:ext cx="2776090" cy="709073"/>
            </a:xfrm>
            <a:custGeom>
              <a:avLst/>
              <a:gdLst/>
              <a:ahLst/>
              <a:cxnLst/>
              <a:rect l="l" t="t" r="r" b="b"/>
              <a:pathLst>
                <a:path w="2776090" h="709073">
                  <a:moveTo>
                    <a:pt x="4974" y="0"/>
                  </a:moveTo>
                  <a:lnTo>
                    <a:pt x="2771116" y="0"/>
                  </a:lnTo>
                  <a:cubicBezTo>
                    <a:pt x="2773863" y="0"/>
                    <a:pt x="2776090" y="2227"/>
                    <a:pt x="2776090" y="4974"/>
                  </a:cubicBezTo>
                  <a:lnTo>
                    <a:pt x="2776090" y="704098"/>
                  </a:lnTo>
                  <a:cubicBezTo>
                    <a:pt x="2776090" y="706846"/>
                    <a:pt x="2773863" y="709073"/>
                    <a:pt x="2771116" y="709073"/>
                  </a:cubicBezTo>
                  <a:lnTo>
                    <a:pt x="4974" y="709073"/>
                  </a:lnTo>
                  <a:cubicBezTo>
                    <a:pt x="2227" y="709073"/>
                    <a:pt x="0" y="706846"/>
                    <a:pt x="0" y="704098"/>
                  </a:cubicBezTo>
                  <a:lnTo>
                    <a:pt x="0" y="4974"/>
                  </a:lnTo>
                  <a:cubicBezTo>
                    <a:pt x="0" y="2227"/>
                    <a:pt x="2227" y="0"/>
                    <a:pt x="4974" y="0"/>
                  </a:cubicBezTo>
                  <a:close/>
                </a:path>
              </a:pathLst>
            </a:custGeom>
            <a:solidFill>
              <a:srgbClr val="A9DFD0"/>
            </a:solidFill>
          </p:spPr>
        </p:sp>
        <p:sp>
          <p:nvSpPr>
            <p:cNvPr id="5" name="TextBox 5"/>
            <p:cNvSpPr txBox="1"/>
            <p:nvPr/>
          </p:nvSpPr>
          <p:spPr>
            <a:xfrm>
              <a:off x="0" y="-38100"/>
              <a:ext cx="2776090" cy="74717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417483" y="5547620"/>
            <a:ext cx="11448826" cy="1109345"/>
          </a:xfrm>
          <a:prstGeom prst="rect">
            <a:avLst/>
          </a:prstGeom>
        </p:spPr>
        <p:txBody>
          <a:bodyPr lIns="0" tIns="0" rIns="0" bIns="0" rtlCol="0" anchor="t">
            <a:spAutoFit/>
          </a:bodyPr>
          <a:lstStyle/>
          <a:p>
            <a:pPr algn="ctr">
              <a:lnSpc>
                <a:spcPts val="4479"/>
              </a:lnSpc>
              <a:spcBef>
                <a:spcPct val="0"/>
              </a:spcBef>
            </a:pPr>
            <a:r>
              <a:rPr lang="en-US" sz="3199" u="sng">
                <a:solidFill>
                  <a:srgbClr val="00694C"/>
                </a:solidFill>
                <a:latin typeface="Raleway Semi-Bold"/>
                <a:hlinkClick r:id="rId2" tooltip="https://colab.research.google.com/drive/15xfqWrQOctVyeAT1MpRn3q84DdY8msH2?usp=sharing"/>
              </a:rPr>
              <a:t>https://colab.research.google.com/drive/15xfqWrQOctVyeAT1MpRn3q84DdY8msH2?usp=sharing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215665" y="1020559"/>
            <a:ext cx="13856669" cy="1249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Tahapan-Tahapan</a:t>
            </a:r>
          </a:p>
        </p:txBody>
      </p:sp>
      <p:grpSp>
        <p:nvGrpSpPr>
          <p:cNvPr id="3" name="Group 3"/>
          <p:cNvGrpSpPr/>
          <p:nvPr/>
        </p:nvGrpSpPr>
        <p:grpSpPr>
          <a:xfrm>
            <a:off x="1028700" y="3172363"/>
            <a:ext cx="5293498" cy="2902633"/>
            <a:chOff x="0" y="0"/>
            <a:chExt cx="1394172" cy="764480"/>
          </a:xfrm>
        </p:grpSpPr>
        <p:sp>
          <p:nvSpPr>
            <p:cNvPr id="4" name="Freeform 4"/>
            <p:cNvSpPr/>
            <p:nvPr/>
          </p:nvSpPr>
          <p:spPr>
            <a:xfrm>
              <a:off x="0" y="0"/>
              <a:ext cx="1394172" cy="764480"/>
            </a:xfrm>
            <a:custGeom>
              <a:avLst/>
              <a:gdLst/>
              <a:ahLst/>
              <a:cxnLst/>
              <a:rect l="l" t="t" r="r" b="b"/>
              <a:pathLst>
                <a:path w="1394172" h="764480">
                  <a:moveTo>
                    <a:pt x="11700" y="0"/>
                  </a:moveTo>
                  <a:lnTo>
                    <a:pt x="1382472" y="0"/>
                  </a:lnTo>
                  <a:cubicBezTo>
                    <a:pt x="1388934" y="0"/>
                    <a:pt x="1394172" y="5238"/>
                    <a:pt x="1394172" y="11700"/>
                  </a:cubicBezTo>
                  <a:lnTo>
                    <a:pt x="1394172" y="752779"/>
                  </a:lnTo>
                  <a:cubicBezTo>
                    <a:pt x="1394172" y="759241"/>
                    <a:pt x="1388934" y="764480"/>
                    <a:pt x="1382472" y="764480"/>
                  </a:cubicBezTo>
                  <a:lnTo>
                    <a:pt x="11700" y="764480"/>
                  </a:lnTo>
                  <a:cubicBezTo>
                    <a:pt x="5238" y="764480"/>
                    <a:pt x="0" y="759241"/>
                    <a:pt x="0" y="752779"/>
                  </a:cubicBezTo>
                  <a:lnTo>
                    <a:pt x="0" y="11700"/>
                  </a:lnTo>
                  <a:cubicBezTo>
                    <a:pt x="0" y="5238"/>
                    <a:pt x="5238" y="0"/>
                    <a:pt x="11700" y="0"/>
                  </a:cubicBezTo>
                  <a:close/>
                </a:path>
              </a:pathLst>
            </a:custGeom>
            <a:solidFill>
              <a:srgbClr val="A9DFD0"/>
            </a:solidFill>
          </p:spPr>
        </p:sp>
        <p:sp>
          <p:nvSpPr>
            <p:cNvPr id="5" name="TextBox 5"/>
            <p:cNvSpPr txBox="1"/>
            <p:nvPr/>
          </p:nvSpPr>
          <p:spPr>
            <a:xfrm>
              <a:off x="0" y="-38100"/>
              <a:ext cx="1394172" cy="80258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465094" y="3410486"/>
            <a:ext cx="2420710" cy="942981"/>
          </a:xfrm>
          <a:prstGeom prst="rect">
            <a:avLst/>
          </a:prstGeom>
        </p:spPr>
        <p:txBody>
          <a:bodyPr lIns="0" tIns="0" rIns="0" bIns="0" rtlCol="0" anchor="t">
            <a:spAutoFit/>
          </a:bodyPr>
          <a:lstStyle/>
          <a:p>
            <a:pPr marL="0" lvl="1" indent="0" algn="ctr">
              <a:lnSpc>
                <a:spcPts val="6750"/>
              </a:lnSpc>
            </a:pPr>
            <a:r>
              <a:rPr lang="en-US" sz="7500" spc="-345">
                <a:solidFill>
                  <a:srgbClr val="00694C"/>
                </a:solidFill>
                <a:latin typeface="Raleway Medium"/>
              </a:rPr>
              <a:t>01.</a:t>
            </a:r>
          </a:p>
        </p:txBody>
      </p:sp>
      <p:sp>
        <p:nvSpPr>
          <p:cNvPr id="7" name="TextBox 7"/>
          <p:cNvSpPr txBox="1"/>
          <p:nvPr/>
        </p:nvSpPr>
        <p:spPr>
          <a:xfrm>
            <a:off x="1455776" y="4484322"/>
            <a:ext cx="4439345" cy="1671320"/>
          </a:xfrm>
          <a:prstGeom prst="rect">
            <a:avLst/>
          </a:prstGeom>
        </p:spPr>
        <p:txBody>
          <a:bodyPr lIns="0" tIns="0" rIns="0" bIns="0" rtlCol="0" anchor="t">
            <a:spAutoFit/>
          </a:bodyPr>
          <a:lstStyle/>
          <a:p>
            <a:pPr algn="ctr">
              <a:lnSpc>
                <a:spcPts val="4479"/>
              </a:lnSpc>
            </a:pPr>
            <a:r>
              <a:rPr lang="en-US" sz="3199">
                <a:solidFill>
                  <a:srgbClr val="00694C"/>
                </a:solidFill>
                <a:latin typeface="Raleway Semi-Bold"/>
              </a:rPr>
              <a:t>Menentukan Pertanyaan Bisnis</a:t>
            </a:r>
          </a:p>
          <a:p>
            <a:pPr algn="ctr">
              <a:lnSpc>
                <a:spcPts val="4479"/>
              </a:lnSpc>
              <a:spcBef>
                <a:spcPct val="0"/>
              </a:spcBef>
            </a:pPr>
            <a:endParaRPr lang="en-US" sz="3199">
              <a:solidFill>
                <a:srgbClr val="00694C"/>
              </a:solidFill>
              <a:latin typeface="Raleway Semi-Bold"/>
            </a:endParaRPr>
          </a:p>
        </p:txBody>
      </p:sp>
      <p:grpSp>
        <p:nvGrpSpPr>
          <p:cNvPr id="8" name="Group 8"/>
          <p:cNvGrpSpPr/>
          <p:nvPr/>
        </p:nvGrpSpPr>
        <p:grpSpPr>
          <a:xfrm>
            <a:off x="6497251" y="3172363"/>
            <a:ext cx="5293498" cy="2902633"/>
            <a:chOff x="0" y="0"/>
            <a:chExt cx="1394172" cy="764480"/>
          </a:xfrm>
        </p:grpSpPr>
        <p:sp>
          <p:nvSpPr>
            <p:cNvPr id="9" name="Freeform 9"/>
            <p:cNvSpPr/>
            <p:nvPr/>
          </p:nvSpPr>
          <p:spPr>
            <a:xfrm>
              <a:off x="0" y="0"/>
              <a:ext cx="1394172" cy="764480"/>
            </a:xfrm>
            <a:custGeom>
              <a:avLst/>
              <a:gdLst/>
              <a:ahLst/>
              <a:cxnLst/>
              <a:rect l="l" t="t" r="r" b="b"/>
              <a:pathLst>
                <a:path w="1394172" h="764480">
                  <a:moveTo>
                    <a:pt x="11700" y="0"/>
                  </a:moveTo>
                  <a:lnTo>
                    <a:pt x="1382472" y="0"/>
                  </a:lnTo>
                  <a:cubicBezTo>
                    <a:pt x="1388934" y="0"/>
                    <a:pt x="1394172" y="5238"/>
                    <a:pt x="1394172" y="11700"/>
                  </a:cubicBezTo>
                  <a:lnTo>
                    <a:pt x="1394172" y="752779"/>
                  </a:lnTo>
                  <a:cubicBezTo>
                    <a:pt x="1394172" y="759241"/>
                    <a:pt x="1388934" y="764480"/>
                    <a:pt x="1382472" y="764480"/>
                  </a:cubicBezTo>
                  <a:lnTo>
                    <a:pt x="11700" y="764480"/>
                  </a:lnTo>
                  <a:cubicBezTo>
                    <a:pt x="5238" y="764480"/>
                    <a:pt x="0" y="759241"/>
                    <a:pt x="0" y="752779"/>
                  </a:cubicBezTo>
                  <a:lnTo>
                    <a:pt x="0" y="11700"/>
                  </a:lnTo>
                  <a:cubicBezTo>
                    <a:pt x="0" y="5238"/>
                    <a:pt x="5238" y="0"/>
                    <a:pt x="11700" y="0"/>
                  </a:cubicBezTo>
                  <a:close/>
                </a:path>
              </a:pathLst>
            </a:custGeom>
            <a:solidFill>
              <a:srgbClr val="A9DFD0"/>
            </a:solidFill>
          </p:spPr>
        </p:sp>
        <p:sp>
          <p:nvSpPr>
            <p:cNvPr id="10" name="TextBox 10"/>
            <p:cNvSpPr txBox="1"/>
            <p:nvPr/>
          </p:nvSpPr>
          <p:spPr>
            <a:xfrm>
              <a:off x="0" y="-38100"/>
              <a:ext cx="1394172" cy="80258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7933645" y="3410486"/>
            <a:ext cx="2420710" cy="942981"/>
          </a:xfrm>
          <a:prstGeom prst="rect">
            <a:avLst/>
          </a:prstGeom>
        </p:spPr>
        <p:txBody>
          <a:bodyPr lIns="0" tIns="0" rIns="0" bIns="0" rtlCol="0" anchor="t">
            <a:spAutoFit/>
          </a:bodyPr>
          <a:lstStyle/>
          <a:p>
            <a:pPr marL="0" lvl="1" indent="0" algn="ctr">
              <a:lnSpc>
                <a:spcPts val="6750"/>
              </a:lnSpc>
            </a:pPr>
            <a:r>
              <a:rPr lang="en-US" sz="7500" spc="-345">
                <a:solidFill>
                  <a:srgbClr val="00694C"/>
                </a:solidFill>
                <a:latin typeface="Raleway Medium"/>
              </a:rPr>
              <a:t>02.</a:t>
            </a:r>
          </a:p>
        </p:txBody>
      </p:sp>
      <p:sp>
        <p:nvSpPr>
          <p:cNvPr id="12" name="TextBox 12"/>
          <p:cNvSpPr txBox="1"/>
          <p:nvPr/>
        </p:nvSpPr>
        <p:spPr>
          <a:xfrm>
            <a:off x="6924327" y="4547480"/>
            <a:ext cx="4439345" cy="679451"/>
          </a:xfrm>
          <a:prstGeom prst="rect">
            <a:avLst/>
          </a:prstGeom>
        </p:spPr>
        <p:txBody>
          <a:bodyPr lIns="0" tIns="0" rIns="0" bIns="0" rtlCol="0" anchor="t">
            <a:spAutoFit/>
          </a:bodyPr>
          <a:lstStyle/>
          <a:p>
            <a:pPr algn="ctr">
              <a:lnSpc>
                <a:spcPts val="5599"/>
              </a:lnSpc>
              <a:spcBef>
                <a:spcPct val="0"/>
              </a:spcBef>
            </a:pPr>
            <a:r>
              <a:rPr lang="en-US" sz="3999">
                <a:solidFill>
                  <a:srgbClr val="00694C"/>
                </a:solidFill>
                <a:latin typeface="Raleway Semi-Bold"/>
              </a:rPr>
              <a:t>Data Wrangling</a:t>
            </a:r>
          </a:p>
        </p:txBody>
      </p:sp>
      <p:grpSp>
        <p:nvGrpSpPr>
          <p:cNvPr id="13" name="Group 13"/>
          <p:cNvGrpSpPr/>
          <p:nvPr/>
        </p:nvGrpSpPr>
        <p:grpSpPr>
          <a:xfrm>
            <a:off x="12110953" y="3172363"/>
            <a:ext cx="5293498" cy="2902633"/>
            <a:chOff x="0" y="0"/>
            <a:chExt cx="1394172" cy="764480"/>
          </a:xfrm>
        </p:grpSpPr>
        <p:sp>
          <p:nvSpPr>
            <p:cNvPr id="14" name="Freeform 14"/>
            <p:cNvSpPr/>
            <p:nvPr/>
          </p:nvSpPr>
          <p:spPr>
            <a:xfrm>
              <a:off x="0" y="0"/>
              <a:ext cx="1394172" cy="764480"/>
            </a:xfrm>
            <a:custGeom>
              <a:avLst/>
              <a:gdLst/>
              <a:ahLst/>
              <a:cxnLst/>
              <a:rect l="l" t="t" r="r" b="b"/>
              <a:pathLst>
                <a:path w="1394172" h="764480">
                  <a:moveTo>
                    <a:pt x="11700" y="0"/>
                  </a:moveTo>
                  <a:lnTo>
                    <a:pt x="1382472" y="0"/>
                  </a:lnTo>
                  <a:cubicBezTo>
                    <a:pt x="1388934" y="0"/>
                    <a:pt x="1394172" y="5238"/>
                    <a:pt x="1394172" y="11700"/>
                  </a:cubicBezTo>
                  <a:lnTo>
                    <a:pt x="1394172" y="752779"/>
                  </a:lnTo>
                  <a:cubicBezTo>
                    <a:pt x="1394172" y="759241"/>
                    <a:pt x="1388934" y="764480"/>
                    <a:pt x="1382472" y="764480"/>
                  </a:cubicBezTo>
                  <a:lnTo>
                    <a:pt x="11700" y="764480"/>
                  </a:lnTo>
                  <a:cubicBezTo>
                    <a:pt x="5238" y="764480"/>
                    <a:pt x="0" y="759241"/>
                    <a:pt x="0" y="752779"/>
                  </a:cubicBezTo>
                  <a:lnTo>
                    <a:pt x="0" y="11700"/>
                  </a:lnTo>
                  <a:cubicBezTo>
                    <a:pt x="0" y="5238"/>
                    <a:pt x="5238" y="0"/>
                    <a:pt x="11700" y="0"/>
                  </a:cubicBezTo>
                  <a:close/>
                </a:path>
              </a:pathLst>
            </a:custGeom>
            <a:solidFill>
              <a:srgbClr val="A9DFD0"/>
            </a:solidFill>
          </p:spPr>
        </p:sp>
        <p:sp>
          <p:nvSpPr>
            <p:cNvPr id="15" name="TextBox 15"/>
            <p:cNvSpPr txBox="1"/>
            <p:nvPr/>
          </p:nvSpPr>
          <p:spPr>
            <a:xfrm>
              <a:off x="0" y="-38100"/>
              <a:ext cx="1394172" cy="80258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3547347" y="3410486"/>
            <a:ext cx="2420710" cy="942981"/>
          </a:xfrm>
          <a:prstGeom prst="rect">
            <a:avLst/>
          </a:prstGeom>
        </p:spPr>
        <p:txBody>
          <a:bodyPr lIns="0" tIns="0" rIns="0" bIns="0" rtlCol="0" anchor="t">
            <a:spAutoFit/>
          </a:bodyPr>
          <a:lstStyle/>
          <a:p>
            <a:pPr marL="0" lvl="1" indent="0" algn="ctr">
              <a:lnSpc>
                <a:spcPts val="6750"/>
              </a:lnSpc>
            </a:pPr>
            <a:r>
              <a:rPr lang="en-US" sz="7500" spc="-345">
                <a:solidFill>
                  <a:srgbClr val="00694C"/>
                </a:solidFill>
                <a:latin typeface="Raleway Medium"/>
              </a:rPr>
              <a:t>03.</a:t>
            </a:r>
          </a:p>
        </p:txBody>
      </p:sp>
      <p:sp>
        <p:nvSpPr>
          <p:cNvPr id="17" name="TextBox 17"/>
          <p:cNvSpPr txBox="1"/>
          <p:nvPr/>
        </p:nvSpPr>
        <p:spPr>
          <a:xfrm>
            <a:off x="12538029" y="4557005"/>
            <a:ext cx="4439345" cy="1109345"/>
          </a:xfrm>
          <a:prstGeom prst="rect">
            <a:avLst/>
          </a:prstGeom>
        </p:spPr>
        <p:txBody>
          <a:bodyPr lIns="0" tIns="0" rIns="0" bIns="0" rtlCol="0" anchor="t">
            <a:spAutoFit/>
          </a:bodyPr>
          <a:lstStyle/>
          <a:p>
            <a:pPr algn="ctr">
              <a:lnSpc>
                <a:spcPts val="4479"/>
              </a:lnSpc>
              <a:spcBef>
                <a:spcPct val="0"/>
              </a:spcBef>
            </a:pPr>
            <a:r>
              <a:rPr lang="en-US" sz="3199">
                <a:solidFill>
                  <a:srgbClr val="00694C"/>
                </a:solidFill>
                <a:latin typeface="Raleway Semi-Bold"/>
              </a:rPr>
              <a:t>Exploratory Data Analysis (EDA)</a:t>
            </a:r>
          </a:p>
        </p:txBody>
      </p:sp>
      <p:grpSp>
        <p:nvGrpSpPr>
          <p:cNvPr id="18" name="Group 18"/>
          <p:cNvGrpSpPr/>
          <p:nvPr/>
        </p:nvGrpSpPr>
        <p:grpSpPr>
          <a:xfrm>
            <a:off x="3675449" y="6355667"/>
            <a:ext cx="5293498" cy="2902633"/>
            <a:chOff x="0" y="0"/>
            <a:chExt cx="1394172" cy="764480"/>
          </a:xfrm>
        </p:grpSpPr>
        <p:sp>
          <p:nvSpPr>
            <p:cNvPr id="19" name="Freeform 19"/>
            <p:cNvSpPr/>
            <p:nvPr/>
          </p:nvSpPr>
          <p:spPr>
            <a:xfrm>
              <a:off x="0" y="0"/>
              <a:ext cx="1394172" cy="764480"/>
            </a:xfrm>
            <a:custGeom>
              <a:avLst/>
              <a:gdLst/>
              <a:ahLst/>
              <a:cxnLst/>
              <a:rect l="l" t="t" r="r" b="b"/>
              <a:pathLst>
                <a:path w="1394172" h="764480">
                  <a:moveTo>
                    <a:pt x="11700" y="0"/>
                  </a:moveTo>
                  <a:lnTo>
                    <a:pt x="1382472" y="0"/>
                  </a:lnTo>
                  <a:cubicBezTo>
                    <a:pt x="1388934" y="0"/>
                    <a:pt x="1394172" y="5238"/>
                    <a:pt x="1394172" y="11700"/>
                  </a:cubicBezTo>
                  <a:lnTo>
                    <a:pt x="1394172" y="752779"/>
                  </a:lnTo>
                  <a:cubicBezTo>
                    <a:pt x="1394172" y="759241"/>
                    <a:pt x="1388934" y="764480"/>
                    <a:pt x="1382472" y="764480"/>
                  </a:cubicBezTo>
                  <a:lnTo>
                    <a:pt x="11700" y="764480"/>
                  </a:lnTo>
                  <a:cubicBezTo>
                    <a:pt x="5238" y="764480"/>
                    <a:pt x="0" y="759241"/>
                    <a:pt x="0" y="752779"/>
                  </a:cubicBezTo>
                  <a:lnTo>
                    <a:pt x="0" y="11700"/>
                  </a:lnTo>
                  <a:cubicBezTo>
                    <a:pt x="0" y="5238"/>
                    <a:pt x="5238" y="0"/>
                    <a:pt x="11700" y="0"/>
                  </a:cubicBezTo>
                  <a:close/>
                </a:path>
              </a:pathLst>
            </a:custGeom>
            <a:solidFill>
              <a:srgbClr val="A9DFD0"/>
            </a:solidFill>
          </p:spPr>
        </p:sp>
        <p:sp>
          <p:nvSpPr>
            <p:cNvPr id="20" name="TextBox 20"/>
            <p:cNvSpPr txBox="1"/>
            <p:nvPr/>
          </p:nvSpPr>
          <p:spPr>
            <a:xfrm>
              <a:off x="0" y="-38100"/>
              <a:ext cx="1394172" cy="80258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5111843" y="6593789"/>
            <a:ext cx="2420710" cy="942981"/>
          </a:xfrm>
          <a:prstGeom prst="rect">
            <a:avLst/>
          </a:prstGeom>
        </p:spPr>
        <p:txBody>
          <a:bodyPr lIns="0" tIns="0" rIns="0" bIns="0" rtlCol="0" anchor="t">
            <a:spAutoFit/>
          </a:bodyPr>
          <a:lstStyle/>
          <a:p>
            <a:pPr marL="0" lvl="1" indent="0" algn="ctr">
              <a:lnSpc>
                <a:spcPts val="6750"/>
              </a:lnSpc>
            </a:pPr>
            <a:r>
              <a:rPr lang="en-US" sz="7500" spc="-345">
                <a:solidFill>
                  <a:srgbClr val="00694C"/>
                </a:solidFill>
                <a:latin typeface="Raleway Medium"/>
              </a:rPr>
              <a:t>04.</a:t>
            </a:r>
          </a:p>
        </p:txBody>
      </p:sp>
      <p:sp>
        <p:nvSpPr>
          <p:cNvPr id="22" name="TextBox 22"/>
          <p:cNvSpPr txBox="1"/>
          <p:nvPr/>
        </p:nvSpPr>
        <p:spPr>
          <a:xfrm>
            <a:off x="4102525" y="7740308"/>
            <a:ext cx="4439345" cy="1109345"/>
          </a:xfrm>
          <a:prstGeom prst="rect">
            <a:avLst/>
          </a:prstGeom>
        </p:spPr>
        <p:txBody>
          <a:bodyPr lIns="0" tIns="0" rIns="0" bIns="0" rtlCol="0" anchor="t">
            <a:spAutoFit/>
          </a:bodyPr>
          <a:lstStyle/>
          <a:p>
            <a:pPr algn="ctr">
              <a:lnSpc>
                <a:spcPts val="4479"/>
              </a:lnSpc>
              <a:spcBef>
                <a:spcPct val="0"/>
              </a:spcBef>
            </a:pPr>
            <a:r>
              <a:rPr lang="en-US" sz="3199">
                <a:solidFill>
                  <a:srgbClr val="00694C"/>
                </a:solidFill>
                <a:latin typeface="Raleway Semi-Bold"/>
              </a:rPr>
              <a:t>Visualization &amp; Explanatory Analysis</a:t>
            </a:r>
          </a:p>
        </p:txBody>
      </p:sp>
      <p:grpSp>
        <p:nvGrpSpPr>
          <p:cNvPr id="23" name="Group 23"/>
          <p:cNvGrpSpPr/>
          <p:nvPr/>
        </p:nvGrpSpPr>
        <p:grpSpPr>
          <a:xfrm>
            <a:off x="9281680" y="6341697"/>
            <a:ext cx="5293498" cy="2902633"/>
            <a:chOff x="0" y="0"/>
            <a:chExt cx="1394172" cy="764480"/>
          </a:xfrm>
        </p:grpSpPr>
        <p:sp>
          <p:nvSpPr>
            <p:cNvPr id="24" name="Freeform 24"/>
            <p:cNvSpPr/>
            <p:nvPr/>
          </p:nvSpPr>
          <p:spPr>
            <a:xfrm>
              <a:off x="0" y="0"/>
              <a:ext cx="1394172" cy="764480"/>
            </a:xfrm>
            <a:custGeom>
              <a:avLst/>
              <a:gdLst/>
              <a:ahLst/>
              <a:cxnLst/>
              <a:rect l="l" t="t" r="r" b="b"/>
              <a:pathLst>
                <a:path w="1394172" h="764480">
                  <a:moveTo>
                    <a:pt x="11700" y="0"/>
                  </a:moveTo>
                  <a:lnTo>
                    <a:pt x="1382472" y="0"/>
                  </a:lnTo>
                  <a:cubicBezTo>
                    <a:pt x="1388934" y="0"/>
                    <a:pt x="1394172" y="5238"/>
                    <a:pt x="1394172" y="11700"/>
                  </a:cubicBezTo>
                  <a:lnTo>
                    <a:pt x="1394172" y="752779"/>
                  </a:lnTo>
                  <a:cubicBezTo>
                    <a:pt x="1394172" y="759241"/>
                    <a:pt x="1388934" y="764480"/>
                    <a:pt x="1382472" y="764480"/>
                  </a:cubicBezTo>
                  <a:lnTo>
                    <a:pt x="11700" y="764480"/>
                  </a:lnTo>
                  <a:cubicBezTo>
                    <a:pt x="5238" y="764480"/>
                    <a:pt x="0" y="759241"/>
                    <a:pt x="0" y="752779"/>
                  </a:cubicBezTo>
                  <a:lnTo>
                    <a:pt x="0" y="11700"/>
                  </a:lnTo>
                  <a:cubicBezTo>
                    <a:pt x="0" y="5238"/>
                    <a:pt x="5238" y="0"/>
                    <a:pt x="11700" y="0"/>
                  </a:cubicBezTo>
                  <a:close/>
                </a:path>
              </a:pathLst>
            </a:custGeom>
            <a:solidFill>
              <a:srgbClr val="A9DFD0"/>
            </a:solidFill>
          </p:spPr>
        </p:sp>
        <p:sp>
          <p:nvSpPr>
            <p:cNvPr id="25" name="TextBox 25"/>
            <p:cNvSpPr txBox="1"/>
            <p:nvPr/>
          </p:nvSpPr>
          <p:spPr>
            <a:xfrm>
              <a:off x="0" y="-38100"/>
              <a:ext cx="1394172" cy="80258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0718074" y="6579819"/>
            <a:ext cx="2420710" cy="942981"/>
          </a:xfrm>
          <a:prstGeom prst="rect">
            <a:avLst/>
          </a:prstGeom>
        </p:spPr>
        <p:txBody>
          <a:bodyPr lIns="0" tIns="0" rIns="0" bIns="0" rtlCol="0" anchor="t">
            <a:spAutoFit/>
          </a:bodyPr>
          <a:lstStyle/>
          <a:p>
            <a:pPr marL="0" lvl="1" indent="0" algn="ctr">
              <a:lnSpc>
                <a:spcPts val="6750"/>
              </a:lnSpc>
            </a:pPr>
            <a:r>
              <a:rPr lang="en-US" sz="7500" spc="-345">
                <a:solidFill>
                  <a:srgbClr val="00694C"/>
                </a:solidFill>
                <a:latin typeface="Raleway Medium"/>
              </a:rPr>
              <a:t>05.</a:t>
            </a:r>
          </a:p>
        </p:txBody>
      </p:sp>
      <p:sp>
        <p:nvSpPr>
          <p:cNvPr id="27" name="TextBox 27"/>
          <p:cNvSpPr txBox="1"/>
          <p:nvPr/>
        </p:nvSpPr>
        <p:spPr>
          <a:xfrm>
            <a:off x="9708756" y="7697763"/>
            <a:ext cx="4439345" cy="788036"/>
          </a:xfrm>
          <a:prstGeom prst="rect">
            <a:avLst/>
          </a:prstGeom>
        </p:spPr>
        <p:txBody>
          <a:bodyPr lIns="0" tIns="0" rIns="0" bIns="0" rtlCol="0" anchor="t">
            <a:spAutoFit/>
          </a:bodyPr>
          <a:lstStyle/>
          <a:p>
            <a:pPr algn="ctr">
              <a:lnSpc>
                <a:spcPts val="6439"/>
              </a:lnSpc>
              <a:spcBef>
                <a:spcPct val="0"/>
              </a:spcBef>
            </a:pPr>
            <a:r>
              <a:rPr lang="en-US" sz="4599">
                <a:solidFill>
                  <a:srgbClr val="00694C"/>
                </a:solidFill>
                <a:latin typeface="Raleway Semi-Bold"/>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933811" y="1304925"/>
            <a:ext cx="9612268" cy="2392343"/>
          </a:xfrm>
          <a:prstGeom prst="rect">
            <a:avLst/>
          </a:prstGeom>
        </p:spPr>
        <p:txBody>
          <a:bodyPr lIns="0" tIns="0" rIns="0" bIns="0" rtlCol="0" anchor="t">
            <a:spAutoFit/>
          </a:bodyPr>
          <a:lstStyle/>
          <a:p>
            <a:pPr marL="0" lvl="1" indent="0">
              <a:lnSpc>
                <a:spcPts val="9037"/>
              </a:lnSpc>
            </a:pPr>
            <a:r>
              <a:rPr lang="en-US" sz="10041" spc="-461">
                <a:solidFill>
                  <a:srgbClr val="00694C"/>
                </a:solidFill>
                <a:latin typeface="Raleway Medium"/>
              </a:rPr>
              <a:t>Menentukan Pertanyaan Bisnis</a:t>
            </a:r>
          </a:p>
        </p:txBody>
      </p:sp>
      <p:sp>
        <p:nvSpPr>
          <p:cNvPr id="4" name="TextBox 4"/>
          <p:cNvSpPr txBox="1"/>
          <p:nvPr/>
        </p:nvSpPr>
        <p:spPr>
          <a:xfrm>
            <a:off x="1028700" y="4000681"/>
            <a:ext cx="9322475" cy="5194723"/>
          </a:xfrm>
          <a:prstGeom prst="rect">
            <a:avLst/>
          </a:prstGeom>
        </p:spPr>
        <p:txBody>
          <a:bodyPr lIns="0" tIns="0" rIns="0" bIns="0" rtlCol="0" anchor="t">
            <a:spAutoFit/>
          </a:bodyPr>
          <a:lstStyle/>
          <a:p>
            <a:pPr marL="518160" lvl="1" indent="-259080">
              <a:lnSpc>
                <a:spcPts val="3359"/>
              </a:lnSpc>
              <a:spcBef>
                <a:spcPct val="0"/>
              </a:spcBef>
              <a:buFont typeface="Arial"/>
              <a:buChar char="•"/>
            </a:pPr>
            <a:r>
              <a:rPr lang="en-US" sz="2399" dirty="0" err="1">
                <a:solidFill>
                  <a:srgbClr val="00694C"/>
                </a:solidFill>
                <a:latin typeface="Raleway Semi-Bold"/>
              </a:rPr>
              <a:t>pertanyaan</a:t>
            </a:r>
            <a:r>
              <a:rPr lang="en-US" sz="2399" dirty="0">
                <a:solidFill>
                  <a:srgbClr val="00694C"/>
                </a:solidFill>
                <a:latin typeface="Raleway Semi-Bold"/>
              </a:rPr>
              <a:t> 1: </a:t>
            </a:r>
            <a:r>
              <a:rPr lang="en-US" sz="2399" dirty="0" err="1">
                <a:solidFill>
                  <a:srgbClr val="00694C"/>
                </a:solidFill>
                <a:latin typeface="Raleway Semi-Bold"/>
              </a:rPr>
              <a:t>Bagaimana</a:t>
            </a:r>
            <a:r>
              <a:rPr lang="en-US" sz="2399" dirty="0">
                <a:solidFill>
                  <a:srgbClr val="00694C"/>
                </a:solidFill>
                <a:latin typeface="Raleway Semi-Bold"/>
              </a:rPr>
              <a:t> </a:t>
            </a:r>
            <a:r>
              <a:rPr lang="en-US" sz="2399" dirty="0" err="1">
                <a:solidFill>
                  <a:srgbClr val="00694C"/>
                </a:solidFill>
                <a:latin typeface="Raleway Semi-Bold"/>
              </a:rPr>
              <a:t>tren</a:t>
            </a:r>
            <a:r>
              <a:rPr lang="en-US" sz="2399" dirty="0">
                <a:solidFill>
                  <a:srgbClr val="00694C"/>
                </a:solidFill>
                <a:latin typeface="Raleway Semi-Bold"/>
              </a:rPr>
              <a:t> Bike-sharing rental </a:t>
            </a:r>
            <a:r>
              <a:rPr lang="en-US" sz="2399" dirty="0" err="1">
                <a:solidFill>
                  <a:srgbClr val="00694C"/>
                </a:solidFill>
                <a:latin typeface="Raleway Semi-Bold"/>
              </a:rPr>
              <a:t>selama</a:t>
            </a:r>
            <a:r>
              <a:rPr lang="en-US" sz="2399" dirty="0">
                <a:solidFill>
                  <a:srgbClr val="00694C"/>
                </a:solidFill>
                <a:latin typeface="Raleway Semi-Bold"/>
              </a:rPr>
              <a:t> </a:t>
            </a:r>
            <a:r>
              <a:rPr lang="en-US" sz="2399" dirty="0" err="1">
                <a:solidFill>
                  <a:srgbClr val="00694C"/>
                </a:solidFill>
                <a:latin typeface="Raleway Semi-Bold"/>
              </a:rPr>
              <a:t>tahun</a:t>
            </a:r>
            <a:r>
              <a:rPr lang="en-US" sz="2399" dirty="0">
                <a:solidFill>
                  <a:srgbClr val="00694C"/>
                </a:solidFill>
                <a:latin typeface="Raleway Semi-Bold"/>
              </a:rPr>
              <a:t> 2011-2012?</a:t>
            </a:r>
          </a:p>
          <a:p>
            <a:pPr>
              <a:lnSpc>
                <a:spcPts val="1120"/>
              </a:lnSpc>
              <a:spcBef>
                <a:spcPct val="0"/>
              </a:spcBef>
            </a:pPr>
            <a:endParaRPr lang="en-US" sz="2399" dirty="0">
              <a:solidFill>
                <a:srgbClr val="00694C"/>
              </a:solidFill>
              <a:latin typeface="Raleway Semi-Bold"/>
            </a:endParaRPr>
          </a:p>
          <a:p>
            <a:pPr marL="518160" lvl="1" indent="-259080">
              <a:lnSpc>
                <a:spcPts val="3359"/>
              </a:lnSpc>
              <a:spcBef>
                <a:spcPct val="0"/>
              </a:spcBef>
              <a:buFont typeface="Arial"/>
              <a:buChar char="•"/>
            </a:pPr>
            <a:r>
              <a:rPr lang="en-US" sz="2399" dirty="0" err="1">
                <a:solidFill>
                  <a:srgbClr val="00694C"/>
                </a:solidFill>
                <a:latin typeface="Raleway Semi-Bold"/>
              </a:rPr>
              <a:t>pertanyaan</a:t>
            </a:r>
            <a:r>
              <a:rPr lang="en-US" sz="2399" dirty="0">
                <a:solidFill>
                  <a:srgbClr val="00694C"/>
                </a:solidFill>
                <a:latin typeface="Raleway Semi-Bold"/>
              </a:rPr>
              <a:t> 2: </a:t>
            </a:r>
            <a:r>
              <a:rPr lang="en-US" sz="2399" dirty="0" err="1">
                <a:solidFill>
                  <a:srgbClr val="00694C"/>
                </a:solidFill>
                <a:latin typeface="Raleway Semi-Bold"/>
              </a:rPr>
              <a:t>Apakah</a:t>
            </a:r>
            <a:r>
              <a:rPr lang="en-US" sz="2399" dirty="0">
                <a:solidFill>
                  <a:srgbClr val="00694C"/>
                </a:solidFill>
                <a:latin typeface="Raleway Semi-Bold"/>
              </a:rPr>
              <a:t> </a:t>
            </a:r>
            <a:r>
              <a:rPr lang="en-US" sz="2399" dirty="0" err="1">
                <a:solidFill>
                  <a:srgbClr val="00694C"/>
                </a:solidFill>
                <a:latin typeface="Raleway Semi-Bold"/>
              </a:rPr>
              <a:t>ada</a:t>
            </a:r>
            <a:r>
              <a:rPr lang="en-US" sz="2399" dirty="0">
                <a:solidFill>
                  <a:srgbClr val="00694C"/>
                </a:solidFill>
                <a:latin typeface="Raleway Semi-Bold"/>
              </a:rPr>
              <a:t> </a:t>
            </a:r>
            <a:r>
              <a:rPr lang="en-US" sz="2399" dirty="0" err="1">
                <a:solidFill>
                  <a:srgbClr val="00694C"/>
                </a:solidFill>
                <a:latin typeface="Raleway Semi-Bold"/>
              </a:rPr>
              <a:t>perbedaan</a:t>
            </a:r>
            <a:r>
              <a:rPr lang="en-US" sz="2399" dirty="0">
                <a:solidFill>
                  <a:srgbClr val="00694C"/>
                </a:solidFill>
                <a:latin typeface="Raleway Semi-Bold"/>
              </a:rPr>
              <a:t> </a:t>
            </a:r>
            <a:r>
              <a:rPr lang="en-US" sz="2399" dirty="0" err="1">
                <a:solidFill>
                  <a:srgbClr val="00694C"/>
                </a:solidFill>
                <a:latin typeface="Raleway Semi-Bold"/>
              </a:rPr>
              <a:t>signifikan</a:t>
            </a:r>
            <a:r>
              <a:rPr lang="en-US" sz="2399" dirty="0">
                <a:solidFill>
                  <a:srgbClr val="00694C"/>
                </a:solidFill>
                <a:latin typeface="Raleway Semi-Bold"/>
              </a:rPr>
              <a:t> </a:t>
            </a:r>
            <a:r>
              <a:rPr lang="en-US" sz="2399" dirty="0" err="1">
                <a:solidFill>
                  <a:srgbClr val="00694C"/>
                </a:solidFill>
                <a:latin typeface="Raleway Semi-Bold"/>
              </a:rPr>
              <a:t>dalam</a:t>
            </a:r>
            <a:r>
              <a:rPr lang="en-US" sz="2399" dirty="0">
                <a:solidFill>
                  <a:srgbClr val="00694C"/>
                </a:solidFill>
                <a:latin typeface="Raleway Semi-Bold"/>
              </a:rPr>
              <a:t> jumlah </a:t>
            </a:r>
            <a:r>
              <a:rPr lang="en-US" sz="2399" dirty="0" err="1">
                <a:solidFill>
                  <a:srgbClr val="00694C"/>
                </a:solidFill>
                <a:latin typeface="Raleway Semi-Bold"/>
              </a:rPr>
              <a:t>sepeda</a:t>
            </a:r>
            <a:r>
              <a:rPr lang="en-US" sz="2399" dirty="0">
                <a:solidFill>
                  <a:srgbClr val="00694C"/>
                </a:solidFill>
                <a:latin typeface="Raleway Semi-Bold"/>
              </a:rPr>
              <a:t> yang </a:t>
            </a:r>
            <a:r>
              <a:rPr lang="en-US" sz="2399" dirty="0" err="1">
                <a:solidFill>
                  <a:srgbClr val="00694C"/>
                </a:solidFill>
                <a:latin typeface="Raleway Semi-Bold"/>
              </a:rPr>
              <a:t>disewa</a:t>
            </a:r>
            <a:r>
              <a:rPr lang="en-US" sz="2399" dirty="0">
                <a:solidFill>
                  <a:srgbClr val="00694C"/>
                </a:solidFill>
                <a:latin typeface="Raleway Semi-Bold"/>
              </a:rPr>
              <a:t> </a:t>
            </a:r>
            <a:r>
              <a:rPr lang="en-US" sz="2399" dirty="0" err="1">
                <a:solidFill>
                  <a:srgbClr val="00694C"/>
                </a:solidFill>
                <a:latin typeface="Raleway Semi-Bold"/>
              </a:rPr>
              <a:t>antara</a:t>
            </a:r>
            <a:r>
              <a:rPr lang="en-US" sz="2399" dirty="0">
                <a:solidFill>
                  <a:srgbClr val="00694C"/>
                </a:solidFill>
                <a:latin typeface="Raleway Semi-Bold"/>
              </a:rPr>
              <a:t> </a:t>
            </a:r>
            <a:r>
              <a:rPr lang="en-US" sz="2399" dirty="0" err="1">
                <a:solidFill>
                  <a:srgbClr val="00694C"/>
                </a:solidFill>
                <a:latin typeface="Raleway Semi-Bold"/>
              </a:rPr>
              <a:t>tahun</a:t>
            </a:r>
            <a:r>
              <a:rPr lang="en-US" sz="2399" dirty="0">
                <a:solidFill>
                  <a:srgbClr val="00694C"/>
                </a:solidFill>
                <a:latin typeface="Raleway Semi-Bold"/>
              </a:rPr>
              <a:t> 2011 dan 2012?</a:t>
            </a:r>
          </a:p>
          <a:p>
            <a:pPr>
              <a:lnSpc>
                <a:spcPts val="1119"/>
              </a:lnSpc>
              <a:spcBef>
                <a:spcPct val="0"/>
              </a:spcBef>
            </a:pPr>
            <a:endParaRPr lang="en-US" sz="2399" dirty="0">
              <a:solidFill>
                <a:srgbClr val="00694C"/>
              </a:solidFill>
              <a:latin typeface="Raleway Semi-Bold"/>
            </a:endParaRPr>
          </a:p>
          <a:p>
            <a:pPr marL="518160" lvl="1" indent="-259080">
              <a:lnSpc>
                <a:spcPts val="3359"/>
              </a:lnSpc>
              <a:spcBef>
                <a:spcPct val="0"/>
              </a:spcBef>
              <a:buFont typeface="Arial"/>
              <a:buChar char="•"/>
            </a:pPr>
            <a:r>
              <a:rPr lang="en-US" sz="2399" dirty="0" err="1">
                <a:solidFill>
                  <a:srgbClr val="00694C"/>
                </a:solidFill>
                <a:latin typeface="Raleway Semi-Bold"/>
              </a:rPr>
              <a:t>pertanyaan</a:t>
            </a:r>
            <a:r>
              <a:rPr lang="en-US" sz="2399" dirty="0">
                <a:solidFill>
                  <a:srgbClr val="00694C"/>
                </a:solidFill>
                <a:latin typeface="Raleway Semi-Bold"/>
              </a:rPr>
              <a:t> 3: </a:t>
            </a:r>
            <a:r>
              <a:rPr lang="en-US" sz="2399" dirty="0" err="1">
                <a:solidFill>
                  <a:srgbClr val="00694C"/>
                </a:solidFill>
                <a:latin typeface="Raleway Semi-Bold"/>
              </a:rPr>
              <a:t>Bagaimana</a:t>
            </a:r>
            <a:r>
              <a:rPr lang="en-US" sz="2399" dirty="0">
                <a:solidFill>
                  <a:srgbClr val="00694C"/>
                </a:solidFill>
                <a:latin typeface="Raleway Semi-Bold"/>
              </a:rPr>
              <a:t> jumlah pengguna casual dan registered </a:t>
            </a:r>
            <a:r>
              <a:rPr lang="en-US" sz="2399" dirty="0" err="1">
                <a:solidFill>
                  <a:srgbClr val="00694C"/>
                </a:solidFill>
                <a:latin typeface="Raleway Semi-Bold"/>
              </a:rPr>
              <a:t>dari</a:t>
            </a:r>
            <a:r>
              <a:rPr lang="en-US" sz="2399" dirty="0">
                <a:solidFill>
                  <a:srgbClr val="00694C"/>
                </a:solidFill>
                <a:latin typeface="Raleway Semi-Bold"/>
              </a:rPr>
              <a:t> </a:t>
            </a:r>
            <a:r>
              <a:rPr lang="en-US" sz="2399" dirty="0" err="1">
                <a:solidFill>
                  <a:srgbClr val="00694C"/>
                </a:solidFill>
                <a:latin typeface="Raleway Semi-Bold"/>
              </a:rPr>
              <a:t>setiap</a:t>
            </a:r>
            <a:r>
              <a:rPr lang="en-US" sz="2399" dirty="0">
                <a:solidFill>
                  <a:srgbClr val="00694C"/>
                </a:solidFill>
                <a:latin typeface="Raleway Semi-Bold"/>
              </a:rPr>
              <a:t> </a:t>
            </a:r>
            <a:r>
              <a:rPr lang="en-US" sz="2399" dirty="0" err="1">
                <a:solidFill>
                  <a:srgbClr val="00694C"/>
                </a:solidFill>
                <a:latin typeface="Raleway Semi-Bold"/>
              </a:rPr>
              <a:t>musim</a:t>
            </a:r>
            <a:r>
              <a:rPr lang="en-US" sz="2399" dirty="0">
                <a:solidFill>
                  <a:srgbClr val="00694C"/>
                </a:solidFill>
                <a:latin typeface="Raleway Semi-Bold"/>
              </a:rPr>
              <a:t>?</a:t>
            </a:r>
          </a:p>
          <a:p>
            <a:pPr>
              <a:lnSpc>
                <a:spcPts val="1119"/>
              </a:lnSpc>
              <a:spcBef>
                <a:spcPct val="0"/>
              </a:spcBef>
            </a:pPr>
            <a:endParaRPr lang="en-US" sz="2399" dirty="0">
              <a:solidFill>
                <a:srgbClr val="00694C"/>
              </a:solidFill>
              <a:latin typeface="Raleway Semi-Bold"/>
            </a:endParaRPr>
          </a:p>
          <a:p>
            <a:pPr marL="518160" lvl="1" indent="-259080">
              <a:lnSpc>
                <a:spcPts val="3359"/>
              </a:lnSpc>
              <a:spcBef>
                <a:spcPct val="0"/>
              </a:spcBef>
              <a:buFont typeface="Arial"/>
              <a:buChar char="•"/>
            </a:pPr>
            <a:r>
              <a:rPr lang="en-US" sz="2399" dirty="0" err="1">
                <a:solidFill>
                  <a:srgbClr val="00694C"/>
                </a:solidFill>
                <a:latin typeface="Raleway Semi-Bold"/>
              </a:rPr>
              <a:t>pertanyaan</a:t>
            </a:r>
            <a:r>
              <a:rPr lang="en-US" sz="2399" dirty="0">
                <a:solidFill>
                  <a:srgbClr val="00694C"/>
                </a:solidFill>
                <a:latin typeface="Raleway Semi-Bold"/>
              </a:rPr>
              <a:t> 4: </a:t>
            </a:r>
            <a:r>
              <a:rPr lang="en-US" sz="2399" dirty="0" err="1">
                <a:solidFill>
                  <a:srgbClr val="00694C"/>
                </a:solidFill>
                <a:latin typeface="Raleway Semi-Bold"/>
              </a:rPr>
              <a:t>Bagaimana</a:t>
            </a:r>
            <a:r>
              <a:rPr lang="en-US" sz="2399" dirty="0">
                <a:solidFill>
                  <a:srgbClr val="00694C"/>
                </a:solidFill>
                <a:latin typeface="Raleway Semi-Bold"/>
              </a:rPr>
              <a:t> </a:t>
            </a:r>
            <a:r>
              <a:rPr lang="en-US" sz="2399" dirty="0" err="1">
                <a:solidFill>
                  <a:srgbClr val="00694C"/>
                </a:solidFill>
                <a:latin typeface="Raleway Semi-Bold"/>
              </a:rPr>
              <a:t>distribusi</a:t>
            </a:r>
            <a:r>
              <a:rPr lang="en-US" sz="2399" dirty="0">
                <a:solidFill>
                  <a:srgbClr val="00694C"/>
                </a:solidFill>
                <a:latin typeface="Raleway Semi-Bold"/>
              </a:rPr>
              <a:t> Bike-sharing rental </a:t>
            </a:r>
            <a:r>
              <a:rPr lang="en-US" sz="2399" dirty="0" err="1">
                <a:solidFill>
                  <a:srgbClr val="00694C"/>
                </a:solidFill>
                <a:latin typeface="Raleway Semi-Bold"/>
              </a:rPr>
              <a:t>sepeda</a:t>
            </a:r>
            <a:r>
              <a:rPr lang="en-US" sz="2399" dirty="0">
                <a:solidFill>
                  <a:srgbClr val="00694C"/>
                </a:solidFill>
                <a:latin typeface="Raleway Semi-Bold"/>
              </a:rPr>
              <a:t> </a:t>
            </a:r>
            <a:r>
              <a:rPr lang="en-US" sz="2399" dirty="0" err="1">
                <a:solidFill>
                  <a:srgbClr val="00694C"/>
                </a:solidFill>
                <a:latin typeface="Raleway Semi-Bold"/>
              </a:rPr>
              <a:t>berdasarkan</a:t>
            </a:r>
            <a:r>
              <a:rPr lang="en-US" sz="2399" dirty="0">
                <a:solidFill>
                  <a:srgbClr val="00694C"/>
                </a:solidFill>
                <a:latin typeface="Raleway Semi-Bold"/>
              </a:rPr>
              <a:t> jam </a:t>
            </a:r>
            <a:r>
              <a:rPr lang="en-US" sz="2399" dirty="0" err="1">
                <a:solidFill>
                  <a:srgbClr val="00694C"/>
                </a:solidFill>
                <a:latin typeface="Raleway Semi-Bold"/>
              </a:rPr>
              <a:t>dalam</a:t>
            </a:r>
            <a:r>
              <a:rPr lang="en-US" sz="2399" dirty="0">
                <a:solidFill>
                  <a:srgbClr val="00694C"/>
                </a:solidFill>
                <a:latin typeface="Raleway Semi-Bold"/>
              </a:rPr>
              <a:t> </a:t>
            </a:r>
            <a:r>
              <a:rPr lang="en-US" sz="2399" dirty="0" err="1">
                <a:solidFill>
                  <a:srgbClr val="00694C"/>
                </a:solidFill>
                <a:latin typeface="Raleway Semi-Bold"/>
              </a:rPr>
              <a:t>sehari</a:t>
            </a:r>
            <a:r>
              <a:rPr lang="en-US" sz="2399" dirty="0">
                <a:solidFill>
                  <a:srgbClr val="00694C"/>
                </a:solidFill>
                <a:latin typeface="Raleway Semi-Bold"/>
              </a:rPr>
              <a:t>?</a:t>
            </a:r>
          </a:p>
          <a:p>
            <a:pPr>
              <a:lnSpc>
                <a:spcPts val="1119"/>
              </a:lnSpc>
              <a:spcBef>
                <a:spcPct val="0"/>
              </a:spcBef>
            </a:pPr>
            <a:endParaRPr lang="en-US" sz="2399" dirty="0">
              <a:solidFill>
                <a:srgbClr val="00694C"/>
              </a:solidFill>
              <a:latin typeface="Raleway Semi-Bold"/>
            </a:endParaRPr>
          </a:p>
          <a:p>
            <a:pPr marL="518160" lvl="1" indent="-259080">
              <a:lnSpc>
                <a:spcPts val="3359"/>
              </a:lnSpc>
              <a:spcBef>
                <a:spcPct val="0"/>
              </a:spcBef>
              <a:buFont typeface="Arial"/>
              <a:buChar char="•"/>
            </a:pPr>
            <a:r>
              <a:rPr lang="en-US" sz="2399" dirty="0" err="1">
                <a:solidFill>
                  <a:srgbClr val="00694C"/>
                </a:solidFill>
                <a:latin typeface="Raleway Semi-Bold"/>
              </a:rPr>
              <a:t>pertanyaan</a:t>
            </a:r>
            <a:r>
              <a:rPr lang="en-US" sz="2399" dirty="0">
                <a:solidFill>
                  <a:srgbClr val="00694C"/>
                </a:solidFill>
                <a:latin typeface="Raleway Semi-Bold"/>
              </a:rPr>
              <a:t> 5: </a:t>
            </a:r>
            <a:r>
              <a:rPr lang="en-US" sz="2399" dirty="0" err="1">
                <a:solidFill>
                  <a:srgbClr val="00694C"/>
                </a:solidFill>
                <a:latin typeface="Raleway Semi-Bold"/>
              </a:rPr>
              <a:t>Apakah</a:t>
            </a:r>
            <a:r>
              <a:rPr lang="en-US" sz="2399" dirty="0">
                <a:solidFill>
                  <a:srgbClr val="00694C"/>
                </a:solidFill>
                <a:latin typeface="Raleway Semi-Bold"/>
              </a:rPr>
              <a:t> </a:t>
            </a:r>
            <a:r>
              <a:rPr lang="en-US" sz="2399" dirty="0" err="1">
                <a:solidFill>
                  <a:srgbClr val="00694C"/>
                </a:solidFill>
                <a:latin typeface="Raleway Semi-Bold"/>
              </a:rPr>
              <a:t>terdapat</a:t>
            </a:r>
            <a:r>
              <a:rPr lang="en-US" sz="2399" dirty="0">
                <a:solidFill>
                  <a:srgbClr val="00694C"/>
                </a:solidFill>
                <a:latin typeface="Raleway Semi-Bold"/>
              </a:rPr>
              <a:t> </a:t>
            </a:r>
            <a:r>
              <a:rPr lang="en-US" sz="2399" dirty="0" err="1">
                <a:solidFill>
                  <a:srgbClr val="00694C"/>
                </a:solidFill>
                <a:latin typeface="Raleway Semi-Bold"/>
              </a:rPr>
              <a:t>korelasi</a:t>
            </a:r>
            <a:r>
              <a:rPr lang="en-US" sz="2399" dirty="0">
                <a:solidFill>
                  <a:srgbClr val="00694C"/>
                </a:solidFill>
                <a:latin typeface="Raleway Semi-Bold"/>
              </a:rPr>
              <a:t> </a:t>
            </a:r>
            <a:r>
              <a:rPr lang="en-US" sz="2399" dirty="0" err="1">
                <a:solidFill>
                  <a:srgbClr val="00694C"/>
                </a:solidFill>
                <a:latin typeface="Raleway Semi-Bold"/>
              </a:rPr>
              <a:t>antara</a:t>
            </a:r>
            <a:r>
              <a:rPr lang="en-US" sz="2399" dirty="0">
                <a:solidFill>
                  <a:srgbClr val="00694C"/>
                </a:solidFill>
                <a:latin typeface="Raleway Semi-Bold"/>
              </a:rPr>
              <a:t> </a:t>
            </a:r>
            <a:r>
              <a:rPr lang="en-US" sz="2399" dirty="0" err="1">
                <a:solidFill>
                  <a:srgbClr val="00694C"/>
                </a:solidFill>
                <a:latin typeface="Raleway Semi-Bold"/>
              </a:rPr>
              <a:t>suhu</a:t>
            </a:r>
            <a:r>
              <a:rPr lang="en-US" sz="2399" dirty="0">
                <a:solidFill>
                  <a:srgbClr val="00694C"/>
                </a:solidFill>
                <a:latin typeface="Raleway Semi-Bold"/>
              </a:rPr>
              <a:t> atau </a:t>
            </a:r>
            <a:r>
              <a:rPr lang="en-US" sz="2399" dirty="0" err="1">
                <a:solidFill>
                  <a:srgbClr val="00694C"/>
                </a:solidFill>
                <a:latin typeface="Raleway Semi-Bold"/>
              </a:rPr>
              <a:t>kecepatan</a:t>
            </a:r>
            <a:r>
              <a:rPr lang="en-US" sz="2399" dirty="0">
                <a:solidFill>
                  <a:srgbClr val="00694C"/>
                </a:solidFill>
                <a:latin typeface="Raleway Semi-Bold"/>
              </a:rPr>
              <a:t> </a:t>
            </a:r>
            <a:r>
              <a:rPr lang="en-US" sz="2399" dirty="0" err="1">
                <a:solidFill>
                  <a:srgbClr val="00694C"/>
                </a:solidFill>
                <a:latin typeface="Raleway Semi-Bold"/>
              </a:rPr>
              <a:t>angin</a:t>
            </a:r>
            <a:r>
              <a:rPr lang="en-US" sz="2399" dirty="0">
                <a:solidFill>
                  <a:srgbClr val="00694C"/>
                </a:solidFill>
                <a:latin typeface="Raleway Semi-Bold"/>
              </a:rPr>
              <a:t> dengan jumlah </a:t>
            </a:r>
            <a:r>
              <a:rPr lang="en-US" sz="2399" dirty="0" err="1">
                <a:solidFill>
                  <a:srgbClr val="00694C"/>
                </a:solidFill>
                <a:latin typeface="Raleway Semi-Bold"/>
              </a:rPr>
              <a:t>sepeda</a:t>
            </a:r>
            <a:r>
              <a:rPr lang="en-US" sz="2399" dirty="0">
                <a:solidFill>
                  <a:srgbClr val="00694C"/>
                </a:solidFill>
                <a:latin typeface="Raleway Semi-Bold"/>
              </a:rPr>
              <a:t> yang </a:t>
            </a:r>
            <a:r>
              <a:rPr lang="en-US" sz="2399" dirty="0" err="1">
                <a:solidFill>
                  <a:srgbClr val="00694C"/>
                </a:solidFill>
                <a:latin typeface="Raleway Semi-Bold"/>
              </a:rPr>
              <a:t>disewa</a:t>
            </a:r>
            <a:r>
              <a:rPr lang="en-US" sz="2399" dirty="0">
                <a:solidFill>
                  <a:srgbClr val="00694C"/>
                </a:solidFill>
                <a:latin typeface="Raleway Semi-Bold"/>
              </a:rPr>
              <a:t>?</a:t>
            </a:r>
          </a:p>
          <a:p>
            <a:pPr>
              <a:lnSpc>
                <a:spcPts val="3359"/>
              </a:lnSpc>
              <a:spcBef>
                <a:spcPct val="0"/>
              </a:spcBef>
            </a:pPr>
            <a:endParaRPr lang="en-US" sz="2399" dirty="0">
              <a:solidFill>
                <a:srgbClr val="00694C"/>
              </a:solidFill>
              <a:latin typeface="Raleway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9144000" y="1371236"/>
            <a:ext cx="8072939" cy="7544529"/>
          </a:xfrm>
          <a:custGeom>
            <a:avLst/>
            <a:gdLst/>
            <a:ahLst/>
            <a:cxnLst/>
            <a:rect l="l" t="t" r="r" b="b"/>
            <a:pathLst>
              <a:path w="8072939" h="7544529">
                <a:moveTo>
                  <a:pt x="0" y="0"/>
                </a:moveTo>
                <a:lnTo>
                  <a:pt x="8072939" y="0"/>
                </a:lnTo>
                <a:lnTo>
                  <a:pt x="8072939" y="7544528"/>
                </a:lnTo>
                <a:lnTo>
                  <a:pt x="0" y="7544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075229"/>
            <a:ext cx="7924800" cy="3535343"/>
          </a:xfrm>
          <a:prstGeom prst="rect">
            <a:avLst/>
          </a:prstGeom>
        </p:spPr>
        <p:txBody>
          <a:bodyPr lIns="0" tIns="0" rIns="0" bIns="0" rtlCol="0" anchor="t">
            <a:spAutoFit/>
          </a:bodyPr>
          <a:lstStyle/>
          <a:p>
            <a:pPr>
              <a:lnSpc>
                <a:spcPts val="9037"/>
              </a:lnSpc>
            </a:pPr>
            <a:r>
              <a:rPr lang="en-US" sz="10041" spc="-461">
                <a:solidFill>
                  <a:srgbClr val="00694C"/>
                </a:solidFill>
                <a:latin typeface="Raleway Medium"/>
              </a:rPr>
              <a:t>Data Wrangling</a:t>
            </a:r>
          </a:p>
          <a:p>
            <a:pPr marL="0" lvl="1" indent="0">
              <a:lnSpc>
                <a:spcPts val="9037"/>
              </a:lnSpc>
            </a:pPr>
            <a:endParaRPr lang="en-US" sz="10041" spc="-461">
              <a:solidFill>
                <a:srgbClr val="00694C"/>
              </a:solidFill>
              <a:latin typeface="Raleway Medium"/>
            </a:endParaRPr>
          </a:p>
        </p:txBody>
      </p:sp>
      <p:sp>
        <p:nvSpPr>
          <p:cNvPr id="4" name="TextBox 4"/>
          <p:cNvSpPr txBox="1"/>
          <p:nvPr/>
        </p:nvSpPr>
        <p:spPr>
          <a:xfrm>
            <a:off x="1364096" y="5057775"/>
            <a:ext cx="7635008" cy="3185161"/>
          </a:xfrm>
          <a:prstGeom prst="rect">
            <a:avLst/>
          </a:prstGeom>
        </p:spPr>
        <p:txBody>
          <a:bodyPr lIns="0" tIns="0" rIns="0" bIns="0" rtlCol="0" anchor="t">
            <a:spAutoFit/>
          </a:bodyPr>
          <a:lstStyle/>
          <a:p>
            <a:pPr>
              <a:lnSpc>
                <a:spcPts val="5039"/>
              </a:lnSpc>
            </a:pPr>
            <a:r>
              <a:rPr lang="en-US" sz="3599">
                <a:solidFill>
                  <a:srgbClr val="00694C"/>
                </a:solidFill>
                <a:latin typeface="Raleway Semi-Bold"/>
              </a:rPr>
              <a:t>Pada tahap ini saya melakukan </a:t>
            </a:r>
          </a:p>
          <a:p>
            <a:pPr marL="777234" lvl="1" indent="-388617">
              <a:lnSpc>
                <a:spcPts val="5039"/>
              </a:lnSpc>
              <a:buFont typeface="Arial"/>
              <a:buChar char="•"/>
            </a:pPr>
            <a:r>
              <a:rPr lang="en-US" sz="3599">
                <a:solidFill>
                  <a:srgbClr val="00694C"/>
                </a:solidFill>
                <a:latin typeface="Raleway Semi-Bold"/>
              </a:rPr>
              <a:t>Gathering Data</a:t>
            </a:r>
          </a:p>
          <a:p>
            <a:pPr marL="777234" lvl="1" indent="-388617">
              <a:lnSpc>
                <a:spcPts val="5039"/>
              </a:lnSpc>
              <a:buFont typeface="Arial"/>
              <a:buChar char="•"/>
            </a:pPr>
            <a:r>
              <a:rPr lang="en-US" sz="3599">
                <a:solidFill>
                  <a:srgbClr val="00694C"/>
                </a:solidFill>
                <a:latin typeface="Raleway Semi-Bold"/>
              </a:rPr>
              <a:t>Assessing Data</a:t>
            </a:r>
          </a:p>
          <a:p>
            <a:pPr marL="777234" lvl="1" indent="-388617">
              <a:lnSpc>
                <a:spcPts val="5039"/>
              </a:lnSpc>
              <a:buFont typeface="Arial"/>
              <a:buChar char="•"/>
            </a:pPr>
            <a:r>
              <a:rPr lang="en-US" sz="3599">
                <a:solidFill>
                  <a:srgbClr val="00694C"/>
                </a:solidFill>
                <a:latin typeface="Raleway Semi-Bold"/>
              </a:rPr>
              <a:t>Cleaning Data</a:t>
            </a:r>
          </a:p>
          <a:p>
            <a:pPr>
              <a:lnSpc>
                <a:spcPts val="5039"/>
              </a:lnSpc>
            </a:pPr>
            <a:endParaRPr lang="en-US" sz="3599">
              <a:solidFill>
                <a:srgbClr val="00694C"/>
              </a:solidFill>
              <a:latin typeface="Raleway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093459" y="71392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152525"/>
            <a:ext cx="8424268" cy="2400174"/>
          </a:xfrm>
          <a:prstGeom prst="rect">
            <a:avLst/>
          </a:prstGeom>
        </p:spPr>
        <p:txBody>
          <a:bodyPr lIns="0" tIns="0" rIns="0" bIns="0" rtlCol="0" anchor="t">
            <a:spAutoFit/>
          </a:bodyPr>
          <a:lstStyle/>
          <a:p>
            <a:pPr marL="0" lvl="1" indent="0">
              <a:lnSpc>
                <a:spcPts val="9256"/>
              </a:lnSpc>
            </a:pPr>
            <a:r>
              <a:rPr lang="en-US" sz="8900" spc="-409">
                <a:solidFill>
                  <a:srgbClr val="00694C"/>
                </a:solidFill>
                <a:latin typeface="Raleway Medium"/>
              </a:rPr>
              <a:t>Exploratory Data Analysis (EDA)</a:t>
            </a:r>
          </a:p>
        </p:txBody>
      </p:sp>
      <p:sp>
        <p:nvSpPr>
          <p:cNvPr id="4" name="TextBox 4"/>
          <p:cNvSpPr txBox="1"/>
          <p:nvPr/>
        </p:nvSpPr>
        <p:spPr>
          <a:xfrm>
            <a:off x="1028700" y="3825507"/>
            <a:ext cx="14122159" cy="5645151"/>
          </a:xfrm>
          <a:prstGeom prst="rect">
            <a:avLst/>
          </a:prstGeom>
        </p:spPr>
        <p:txBody>
          <a:bodyPr lIns="0" tIns="0" rIns="0" bIns="0" rtlCol="0" anchor="t">
            <a:spAutoFit/>
          </a:bodyPr>
          <a:lstStyle/>
          <a:p>
            <a:pPr>
              <a:lnSpc>
                <a:spcPts val="4899"/>
              </a:lnSpc>
            </a:pPr>
            <a:r>
              <a:rPr lang="en-US" sz="3499">
                <a:solidFill>
                  <a:srgbClr val="00694C"/>
                </a:solidFill>
                <a:latin typeface="Raleway"/>
              </a:rPr>
              <a:t>Pada tahap ini saya melakukan Exploratory Data pada </a:t>
            </a:r>
          </a:p>
          <a:p>
            <a:pPr>
              <a:lnSpc>
                <a:spcPts val="4899"/>
              </a:lnSpc>
            </a:pPr>
            <a:r>
              <a:rPr lang="en-US" sz="3499">
                <a:solidFill>
                  <a:srgbClr val="00694C"/>
                </a:solidFill>
                <a:latin typeface="Raleway"/>
              </a:rPr>
              <a:t>dataset </a:t>
            </a:r>
            <a:r>
              <a:rPr lang="en-US" sz="3499">
                <a:solidFill>
                  <a:srgbClr val="00694C"/>
                </a:solidFill>
                <a:latin typeface="Raleway Italics"/>
              </a:rPr>
              <a:t>bike_df</a:t>
            </a:r>
          </a:p>
          <a:p>
            <a:pPr marL="669291" lvl="1" indent="-334646">
              <a:lnSpc>
                <a:spcPts val="4340"/>
              </a:lnSpc>
              <a:buFont typeface="Arial"/>
              <a:buChar char="•"/>
            </a:pPr>
            <a:r>
              <a:rPr lang="en-US" sz="3100">
                <a:solidFill>
                  <a:srgbClr val="00694C"/>
                </a:solidFill>
                <a:latin typeface="Raleway"/>
              </a:rPr>
              <a:t>Melihat jumlah pengguna(casual) dan registered dari setiap Tahun.</a:t>
            </a:r>
          </a:p>
          <a:p>
            <a:pPr marL="669291" lvl="1" indent="-334646">
              <a:lnSpc>
                <a:spcPts val="4340"/>
              </a:lnSpc>
              <a:buFont typeface="Arial"/>
              <a:buChar char="•"/>
            </a:pPr>
            <a:r>
              <a:rPr lang="en-US" sz="3100">
                <a:solidFill>
                  <a:srgbClr val="00694C"/>
                </a:solidFill>
                <a:latin typeface="Raleway"/>
              </a:rPr>
              <a:t>Melihat rata-rata pengguna(casual) dan registered dari setiap Tahun</a:t>
            </a:r>
          </a:p>
          <a:p>
            <a:pPr marL="669291" lvl="1" indent="-334646">
              <a:lnSpc>
                <a:spcPts val="4340"/>
              </a:lnSpc>
              <a:buFont typeface="Arial"/>
              <a:buChar char="•"/>
            </a:pPr>
            <a:r>
              <a:rPr lang="en-US" sz="3100">
                <a:solidFill>
                  <a:srgbClr val="00694C"/>
                </a:solidFill>
                <a:latin typeface="Raleway"/>
              </a:rPr>
              <a:t>Melihat jumlah dan rata-rata pengguna dan registered dari setiap musim</a:t>
            </a:r>
          </a:p>
          <a:p>
            <a:pPr marL="669291" lvl="1" indent="-334646">
              <a:lnSpc>
                <a:spcPts val="4340"/>
              </a:lnSpc>
              <a:buFont typeface="Arial"/>
              <a:buChar char="•"/>
            </a:pPr>
            <a:r>
              <a:rPr lang="en-US" sz="3100">
                <a:solidFill>
                  <a:srgbClr val="00694C"/>
                </a:solidFill>
                <a:latin typeface="Raleway"/>
              </a:rPr>
              <a:t>Melihat rata-rata pengguna dan registered dari setiap hours(jam)</a:t>
            </a:r>
          </a:p>
          <a:p>
            <a:pPr marL="669291" lvl="1" indent="-334646">
              <a:lnSpc>
                <a:spcPts val="4340"/>
              </a:lnSpc>
              <a:buFont typeface="Arial"/>
              <a:buChar char="•"/>
            </a:pPr>
            <a:r>
              <a:rPr lang="en-US" sz="3100">
                <a:solidFill>
                  <a:srgbClr val="00694C"/>
                </a:solidFill>
                <a:latin typeface="Raleway"/>
              </a:rPr>
              <a:t>melihat Korelasi kolom antara 'temp', 'atemp', 'hum', 'windspeed' dengan jumlah sepeda yang disewa.</a:t>
            </a:r>
          </a:p>
          <a:p>
            <a:pPr>
              <a:lnSpc>
                <a:spcPts val="4340"/>
              </a:lnSpc>
            </a:pPr>
            <a:endParaRPr lang="en-US" sz="3100">
              <a:solidFill>
                <a:srgbClr val="00694C"/>
              </a:solidFill>
              <a:latin typeface="Raleway"/>
            </a:endParaRPr>
          </a:p>
          <a:p>
            <a:pPr>
              <a:lnSpc>
                <a:spcPts val="4899"/>
              </a:lnSpc>
            </a:pPr>
            <a:endParaRPr lang="en-US" sz="3100">
              <a:solidFill>
                <a:srgbClr val="00694C"/>
              </a:solidFill>
              <a:latin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2015078" y="3748405"/>
            <a:ext cx="14257845" cy="2952116"/>
          </a:xfrm>
          <a:prstGeom prst="rect">
            <a:avLst/>
          </a:prstGeom>
        </p:spPr>
        <p:txBody>
          <a:bodyPr lIns="0" tIns="0" rIns="0" bIns="0" rtlCol="0" anchor="t">
            <a:spAutoFit/>
          </a:bodyPr>
          <a:lstStyle/>
          <a:p>
            <a:pPr marL="0" lvl="1" indent="0" algn="ctr">
              <a:lnSpc>
                <a:spcPts val="11330"/>
              </a:lnSpc>
            </a:pPr>
            <a:r>
              <a:rPr lang="en-US" sz="11000" spc="-506">
                <a:solidFill>
                  <a:srgbClr val="00694C"/>
                </a:solidFill>
                <a:latin typeface="Raleway Medium"/>
              </a:rPr>
              <a:t>Visualization &amp; Explanatory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2846834" y="2206689"/>
            <a:ext cx="12594331" cy="6655743"/>
            <a:chOff x="0" y="0"/>
            <a:chExt cx="16792442" cy="8874324"/>
          </a:xfrm>
        </p:grpSpPr>
        <p:grpSp>
          <p:nvGrpSpPr>
            <p:cNvPr id="3" name="Group 3"/>
            <p:cNvGrpSpPr/>
            <p:nvPr/>
          </p:nvGrpSpPr>
          <p:grpSpPr>
            <a:xfrm>
              <a:off x="0" y="0"/>
              <a:ext cx="16792442" cy="8874324"/>
              <a:chOff x="0" y="0"/>
              <a:chExt cx="3317026" cy="1752953"/>
            </a:xfrm>
          </p:grpSpPr>
          <p:sp>
            <p:nvSpPr>
              <p:cNvPr id="4" name="Freeform 4"/>
              <p:cNvSpPr/>
              <p:nvPr/>
            </p:nvSpPr>
            <p:spPr>
              <a:xfrm>
                <a:off x="0" y="0"/>
                <a:ext cx="3317025" cy="1752953"/>
              </a:xfrm>
              <a:custGeom>
                <a:avLst/>
                <a:gdLst/>
                <a:ahLst/>
                <a:cxnLst/>
                <a:rect l="l" t="t" r="r" b="b"/>
                <a:pathLst>
                  <a:path w="3317025" h="1752953">
                    <a:moveTo>
                      <a:pt x="31350" y="0"/>
                    </a:moveTo>
                    <a:lnTo>
                      <a:pt x="3285675" y="0"/>
                    </a:lnTo>
                    <a:cubicBezTo>
                      <a:pt x="3293990" y="0"/>
                      <a:pt x="3301964" y="3303"/>
                      <a:pt x="3307843" y="9182"/>
                    </a:cubicBezTo>
                    <a:cubicBezTo>
                      <a:pt x="3313723" y="15062"/>
                      <a:pt x="3317025" y="23036"/>
                      <a:pt x="3317025" y="31350"/>
                    </a:cubicBezTo>
                    <a:lnTo>
                      <a:pt x="3317025" y="1721602"/>
                    </a:lnTo>
                    <a:cubicBezTo>
                      <a:pt x="3317025" y="1738917"/>
                      <a:pt x="3302989" y="1752953"/>
                      <a:pt x="3285675" y="1752953"/>
                    </a:cubicBezTo>
                    <a:lnTo>
                      <a:pt x="31350" y="1752953"/>
                    </a:lnTo>
                    <a:cubicBezTo>
                      <a:pt x="23036" y="1752953"/>
                      <a:pt x="15062" y="1749650"/>
                      <a:pt x="9182" y="1743771"/>
                    </a:cubicBezTo>
                    <a:cubicBezTo>
                      <a:pt x="3303" y="1737891"/>
                      <a:pt x="0" y="1729917"/>
                      <a:pt x="0" y="1721602"/>
                    </a:cubicBezTo>
                    <a:lnTo>
                      <a:pt x="0" y="31350"/>
                    </a:lnTo>
                    <a:cubicBezTo>
                      <a:pt x="0" y="23036"/>
                      <a:pt x="3303" y="15062"/>
                      <a:pt x="9182" y="9182"/>
                    </a:cubicBezTo>
                    <a:cubicBezTo>
                      <a:pt x="15062" y="3303"/>
                      <a:pt x="23036" y="0"/>
                      <a:pt x="31350" y="0"/>
                    </a:cubicBezTo>
                    <a:close/>
                  </a:path>
                </a:pathLst>
              </a:custGeom>
              <a:solidFill>
                <a:srgbClr val="00694C"/>
              </a:solidFill>
            </p:spPr>
          </p:sp>
          <p:sp>
            <p:nvSpPr>
              <p:cNvPr id="5" name="TextBox 5"/>
              <p:cNvSpPr txBox="1"/>
              <p:nvPr/>
            </p:nvSpPr>
            <p:spPr>
              <a:xfrm>
                <a:off x="0" y="-38100"/>
                <a:ext cx="3317026" cy="179105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559906" y="371150"/>
              <a:ext cx="15672630" cy="8132025"/>
            </a:xfrm>
            <a:custGeom>
              <a:avLst/>
              <a:gdLst/>
              <a:ahLst/>
              <a:cxnLst/>
              <a:rect l="l" t="t" r="r" b="b"/>
              <a:pathLst>
                <a:path w="15672630" h="8132025">
                  <a:moveTo>
                    <a:pt x="0" y="0"/>
                  </a:moveTo>
                  <a:lnTo>
                    <a:pt x="15672630" y="0"/>
                  </a:lnTo>
                  <a:lnTo>
                    <a:pt x="15672630" y="8132025"/>
                  </a:lnTo>
                  <a:lnTo>
                    <a:pt x="0" y="8132025"/>
                  </a:lnTo>
                  <a:lnTo>
                    <a:pt x="0" y="0"/>
                  </a:lnTo>
                  <a:close/>
                </a:path>
              </a:pathLst>
            </a:custGeom>
            <a:blipFill>
              <a:blip r:embed="rId2"/>
              <a:stretch>
                <a:fillRect/>
              </a:stretch>
            </a:blipFill>
          </p:spPr>
        </p:sp>
      </p:grpSp>
      <p:sp>
        <p:nvSpPr>
          <p:cNvPr id="7" name="TextBox 7"/>
          <p:cNvSpPr txBox="1"/>
          <p:nvPr/>
        </p:nvSpPr>
        <p:spPr>
          <a:xfrm>
            <a:off x="2386180" y="1270636"/>
            <a:ext cx="13515640" cy="1259204"/>
          </a:xfrm>
          <a:prstGeom prst="rect">
            <a:avLst/>
          </a:prstGeom>
        </p:spPr>
        <p:txBody>
          <a:bodyPr lIns="0" tIns="0" rIns="0" bIns="0" rtlCol="0" anchor="t">
            <a:spAutoFit/>
          </a:bodyPr>
          <a:lstStyle/>
          <a:p>
            <a:pPr algn="ctr">
              <a:lnSpc>
                <a:spcPts val="4769"/>
              </a:lnSpc>
            </a:pPr>
            <a:r>
              <a:rPr lang="en-US" sz="5299" spc="-243">
                <a:solidFill>
                  <a:srgbClr val="00694C"/>
                </a:solidFill>
                <a:latin typeface="Raleway Medium"/>
              </a:rPr>
              <a:t>Tren Penyewaan Sepeda dari tahun 2011-2012</a:t>
            </a:r>
          </a:p>
          <a:p>
            <a:pPr marL="0" lvl="1" indent="0" algn="ctr">
              <a:lnSpc>
                <a:spcPts val="4769"/>
              </a:lnSpc>
            </a:pPr>
            <a:endParaRPr lang="en-US" sz="5299" spc="-243">
              <a:solidFill>
                <a:srgbClr val="00694C"/>
              </a:solidFill>
              <a:latin typeface="Raleway Medium"/>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578</Words>
  <Application>Microsoft Office PowerPoint</Application>
  <PresentationFormat>Custom</PresentationFormat>
  <Paragraphs>64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Raleway Medium</vt:lpstr>
      <vt:lpstr>Raleway Semi-Bold</vt:lpstr>
      <vt:lpstr>Raleway</vt:lpstr>
      <vt:lpstr>Raleway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cp:lastModifiedBy>M riziq sirfatullah alfarizi</cp:lastModifiedBy>
  <cp:revision>2</cp:revision>
  <dcterms:created xsi:type="dcterms:W3CDTF">2006-08-16T00:00:00Z</dcterms:created>
  <dcterms:modified xsi:type="dcterms:W3CDTF">2024-01-07T08:07:15Z</dcterms:modified>
  <dc:identifier>DAF40As-Pqo</dc:identifier>
</cp:coreProperties>
</file>